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autoCompressPictures="0">
  <p:sldMasterIdLst>
    <p:sldMasterId id="2147483840" r:id="rId1"/>
  </p:sldMasterIdLst>
  <p:notesMasterIdLst>
    <p:notesMasterId r:id="rId22"/>
  </p:notesMasterIdLst>
  <p:handoutMasterIdLst>
    <p:handoutMasterId r:id="rId23"/>
  </p:handoutMasterIdLst>
  <p:sldIdLst>
    <p:sldId id="257" r:id="rId2"/>
    <p:sldId id="258" r:id="rId3"/>
    <p:sldId id="259" r:id="rId4"/>
    <p:sldId id="260" r:id="rId5"/>
    <p:sldId id="261" r:id="rId6"/>
    <p:sldId id="262" r:id="rId7"/>
    <p:sldId id="265" r:id="rId8"/>
    <p:sldId id="263" r:id="rId9"/>
    <p:sldId id="264" r:id="rId10"/>
    <p:sldId id="266" r:id="rId11"/>
    <p:sldId id="267" r:id="rId12"/>
    <p:sldId id="268" r:id="rId13"/>
    <p:sldId id="269" r:id="rId14"/>
    <p:sldId id="270" r:id="rId15"/>
    <p:sldId id="271" r:id="rId16"/>
    <p:sldId id="272" r:id="rId17"/>
    <p:sldId id="273" r:id="rId18"/>
    <p:sldId id="274" r:id="rId19"/>
    <p:sldId id="275" r:id="rId20"/>
    <p:sldId id="276"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83429" autoAdjust="0"/>
  </p:normalViewPr>
  <p:slideViewPr>
    <p:cSldViewPr snapToGrid="0">
      <p:cViewPr varScale="1">
        <p:scale>
          <a:sx n="97" d="100"/>
          <a:sy n="97" d="100"/>
        </p:scale>
        <p:origin x="822" y="84"/>
      </p:cViewPr>
      <p:guideLst/>
    </p:cSldViewPr>
  </p:slideViewPr>
  <p:outlineViewPr>
    <p:cViewPr>
      <p:scale>
        <a:sx n="33" d="100"/>
        <a:sy n="33" d="100"/>
      </p:scale>
      <p:origin x="0" y="-510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3276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8" name="Notes Placeholder 7"/>
          <p:cNvSpPr>
            <a:spLocks noGrp="1"/>
          </p:cNvSpPr>
          <p:nvPr>
            <p:ph type="body" sz="quarter" idx="3"/>
          </p:nvPr>
        </p:nvSpPr>
        <p:spPr>
          <a:xfrm>
            <a:off x="685800" y="4400550"/>
            <a:ext cx="5486400" cy="97699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7976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C9630FE-FBE7-4D98-97D7-F918CCD0F121}" type="slidenum">
              <a:rPr lang="en-US" smtClean="0"/>
              <a:t>2</a:t>
            </a:fld>
            <a:endParaRPr lang="en-US"/>
          </a:p>
        </p:txBody>
      </p:sp>
    </p:spTree>
    <p:extLst>
      <p:ext uri="{BB962C8B-B14F-4D97-AF65-F5344CB8AC3E}">
        <p14:creationId xmlns:p14="http://schemas.microsoft.com/office/powerpoint/2010/main" val="814668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For the sake of this</a:t>
            </a:r>
            <a:r>
              <a:rPr lang="en-US" baseline="0" dirty="0" smtClean="0"/>
              <a:t> demonstration, I went ahead and registered myself to take your through the process.</a:t>
            </a:r>
          </a:p>
          <a:p>
            <a:endParaRPr lang="en-US" baseline="0" dirty="0" smtClean="0"/>
          </a:p>
          <a:p>
            <a:r>
              <a:rPr lang="en-US" dirty="0" smtClean="0"/>
              <a:t>We</a:t>
            </a:r>
            <a:r>
              <a:rPr lang="en-US" baseline="0" dirty="0" smtClean="0"/>
              <a:t> are going to change the Quantity of Registrants to 1 and click register now.</a:t>
            </a:r>
            <a:endParaRPr lang="en-US" dirty="0" smtClean="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C9630FE-FBE7-4D98-97D7-F918CCD0F121}" type="slidenum">
              <a:rPr lang="en-US" smtClean="0"/>
              <a:t>11</a:t>
            </a:fld>
            <a:endParaRPr lang="en-US"/>
          </a:p>
        </p:txBody>
      </p:sp>
    </p:spTree>
    <p:extLst>
      <p:ext uri="{BB962C8B-B14F-4D97-AF65-F5344CB8AC3E}">
        <p14:creationId xmlns:p14="http://schemas.microsoft.com/office/powerpoint/2010/main" val="2130324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Another</a:t>
            </a:r>
            <a:r>
              <a:rPr lang="en-US" baseline="0" dirty="0" smtClean="0"/>
              <a:t> awesome thing about this software is that it is set up to catch your mistakes.  For example, if we forgot to check how many we were registering, and just clicked register now, it let’s us know.  </a:t>
            </a:r>
          </a:p>
          <a:p>
            <a:endParaRPr lang="en-US" baseline="0" dirty="0" smtClean="0"/>
          </a:p>
          <a:p>
            <a:r>
              <a:rPr lang="en-US" baseline="0" dirty="0" smtClean="0"/>
              <a:t>It also does this on my end for set up.  I can never forget an aspect of an event, for example the time or location.  It takes me through each step and I have to physically select “No location”  or “location to be determined.” for it to let me continue.  So it’s very helpful to everyone involved.  </a:t>
            </a:r>
            <a:endParaRPr lang="en-US" dirty="0" smtClean="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C9630FE-FBE7-4D98-97D7-F918CCD0F121}" type="slidenum">
              <a:rPr lang="en-US" smtClean="0"/>
              <a:t>12</a:t>
            </a:fld>
            <a:endParaRPr lang="en-US"/>
          </a:p>
        </p:txBody>
      </p:sp>
    </p:spTree>
    <p:extLst>
      <p:ext uri="{BB962C8B-B14F-4D97-AF65-F5344CB8AC3E}">
        <p14:creationId xmlns:p14="http://schemas.microsoft.com/office/powerpoint/2010/main" val="1891110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Main Contact person would be the parent</a:t>
            </a:r>
            <a:r>
              <a:rPr lang="en-US" baseline="0" dirty="0" smtClean="0"/>
              <a:t> for a youth, or it might be the den leader or unit leader if they are signing up a group of kids. </a:t>
            </a:r>
          </a:p>
          <a:p>
            <a:r>
              <a:rPr lang="en-US" baseline="0" dirty="0" smtClean="0"/>
              <a:t>The Main Contact will be the person who receives the e-mail notifications regarding the event.</a:t>
            </a:r>
          </a:p>
          <a:p>
            <a:r>
              <a:rPr lang="en-US" baseline="0" dirty="0" smtClean="0"/>
              <a:t>There are these nice little helpers throughout the process to explain each step.</a:t>
            </a:r>
          </a:p>
          <a:p>
            <a:endParaRPr lang="en-US" baseline="0" dirty="0" smtClean="0"/>
          </a:p>
          <a:p>
            <a:r>
              <a:rPr lang="en-US" baseline="0" dirty="0" smtClean="0"/>
              <a:t>Enter the first and last name and e-mail of your main contact and click “Start Registration.”</a:t>
            </a:r>
          </a:p>
          <a:p>
            <a:endParaRPr lang="en-US" baseline="0" dirty="0" smtClean="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C9630FE-FBE7-4D98-97D7-F918CCD0F121}" type="slidenum">
              <a:rPr lang="en-US" smtClean="0"/>
              <a:t>13</a:t>
            </a:fld>
            <a:endParaRPr lang="en-US"/>
          </a:p>
        </p:txBody>
      </p:sp>
    </p:spTree>
    <p:extLst>
      <p:ext uri="{BB962C8B-B14F-4D97-AF65-F5344CB8AC3E}">
        <p14:creationId xmlns:p14="http://schemas.microsoft.com/office/powerpoint/2010/main" val="1215478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I’m going to pick Trinity Lutheran because</a:t>
            </a:r>
            <a:r>
              <a:rPr lang="en-US" baseline="0" dirty="0" smtClean="0"/>
              <a:t> that’s where we are.  </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C9630FE-FBE7-4D98-97D7-F918CCD0F121}" type="slidenum">
              <a:rPr lang="en-US" smtClean="0"/>
              <a:t>14</a:t>
            </a:fld>
            <a:endParaRPr lang="en-US"/>
          </a:p>
        </p:txBody>
      </p:sp>
    </p:spTree>
    <p:extLst>
      <p:ext uri="{BB962C8B-B14F-4D97-AF65-F5344CB8AC3E}">
        <p14:creationId xmlns:p14="http://schemas.microsoft.com/office/powerpoint/2010/main" val="3743703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So again, in the case that you are registering a youth,</a:t>
            </a:r>
            <a:r>
              <a:rPr lang="en-US" baseline="0" dirty="0" smtClean="0"/>
              <a:t> you would be the main contact, but the youth is the actually registrant.</a:t>
            </a:r>
          </a:p>
          <a:p>
            <a:endParaRPr lang="en-US" baseline="0" dirty="0" smtClean="0"/>
          </a:p>
          <a:p>
            <a:r>
              <a:rPr lang="en-US" baseline="0" dirty="0" smtClean="0"/>
              <a:t>Depending on what we need to know for the event, this could ask you for your rank, any health concerns, what type of leader you are, etc.  This software was created by a Scouting parent, so we can easily customize it to ask all kinds of things related to Scouting if necessary.</a:t>
            </a:r>
          </a:p>
          <a:p>
            <a:endParaRPr lang="en-US" baseline="0" dirty="0" smtClean="0"/>
          </a:p>
          <a:p>
            <a:r>
              <a:rPr lang="en-US" baseline="0" dirty="0" smtClean="0"/>
              <a:t>But in this case it’s me, so I just verify that everything is correct.  It has populated my answers from before, and there are no extra info they need in this case, so I will go up here to these arrows and click the second one.  Notice on this 3</a:t>
            </a:r>
            <a:r>
              <a:rPr lang="en-US" baseline="30000" dirty="0" smtClean="0"/>
              <a:t>rd</a:t>
            </a:r>
            <a:r>
              <a:rPr lang="en-US" baseline="0" dirty="0" smtClean="0"/>
              <a:t> one, it has this “Stop. Attention” sign.  And over here it says “Not booked” in red.  Again the system is very helpful, and has clues to help you make a successful registration.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C9630FE-FBE7-4D98-97D7-F918CCD0F121}" type="slidenum">
              <a:rPr lang="en-US" smtClean="0"/>
              <a:t>15</a:t>
            </a:fld>
            <a:endParaRPr lang="en-US"/>
          </a:p>
        </p:txBody>
      </p:sp>
    </p:spTree>
    <p:extLst>
      <p:ext uri="{BB962C8B-B14F-4D97-AF65-F5344CB8AC3E}">
        <p14:creationId xmlns:p14="http://schemas.microsoft.com/office/powerpoint/2010/main" val="2235853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We are going to click</a:t>
            </a:r>
            <a:r>
              <a:rPr lang="en-US" baseline="0" dirty="0" smtClean="0"/>
              <a:t> this final step button, “Checkout”.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C9630FE-FBE7-4D98-97D7-F918CCD0F121}" type="slidenum">
              <a:rPr lang="en-US" smtClean="0"/>
              <a:t>16</a:t>
            </a:fld>
            <a:endParaRPr lang="en-US"/>
          </a:p>
        </p:txBody>
      </p:sp>
    </p:spTree>
    <p:extLst>
      <p:ext uri="{BB962C8B-B14F-4D97-AF65-F5344CB8AC3E}">
        <p14:creationId xmlns:p14="http://schemas.microsoft.com/office/powerpoint/2010/main" val="2917121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See how there is still this “Attention” sign in the Checkout button still.  That’s because</a:t>
            </a:r>
            <a:r>
              <a:rPr lang="en-US" baseline="0" dirty="0" smtClean="0"/>
              <a:t> we need to tell it to submit.  They have added this</a:t>
            </a:r>
            <a:r>
              <a:rPr lang="en-US" dirty="0" smtClean="0"/>
              <a:t> red arrow</a:t>
            </a:r>
            <a:r>
              <a:rPr lang="en-US" baseline="0" dirty="0" smtClean="0"/>
              <a:t> to remind you yet again.  </a:t>
            </a:r>
            <a:r>
              <a:rPr lang="en-US" dirty="0" smtClean="0"/>
              <a:t>We must click “Book Registration” to finalize this</a:t>
            </a:r>
            <a:r>
              <a:rPr lang="en-US" baseline="0" dirty="0" smtClean="0"/>
              <a:t> reservation.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C9630FE-FBE7-4D98-97D7-F918CCD0F121}" type="slidenum">
              <a:rPr lang="en-US" smtClean="0"/>
              <a:t>17</a:t>
            </a:fld>
            <a:endParaRPr lang="en-US"/>
          </a:p>
        </p:txBody>
      </p:sp>
    </p:spTree>
    <p:extLst>
      <p:ext uri="{BB962C8B-B14F-4D97-AF65-F5344CB8AC3E}">
        <p14:creationId xmlns:p14="http://schemas.microsoft.com/office/powerpoint/2010/main" val="714821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C9630FE-FBE7-4D98-97D7-F918CCD0F121}" type="slidenum">
              <a:rPr lang="en-US" smtClean="0"/>
              <a:t>18</a:t>
            </a:fld>
            <a:endParaRPr lang="en-US"/>
          </a:p>
        </p:txBody>
      </p:sp>
    </p:spTree>
    <p:extLst>
      <p:ext uri="{BB962C8B-B14F-4D97-AF65-F5344CB8AC3E}">
        <p14:creationId xmlns:p14="http://schemas.microsoft.com/office/powerpoint/2010/main" val="2301661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This will include the important details</a:t>
            </a:r>
            <a:r>
              <a:rPr lang="en-US" baseline="0" dirty="0" smtClean="0"/>
              <a:t> of the event, such as time, date, and location.  It will also summarize your registration and charges below.  </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C9630FE-FBE7-4D98-97D7-F918CCD0F121}" type="slidenum">
              <a:rPr lang="en-US" smtClean="0"/>
              <a:t>19</a:t>
            </a:fld>
            <a:endParaRPr lang="en-US"/>
          </a:p>
        </p:txBody>
      </p:sp>
    </p:spTree>
    <p:extLst>
      <p:ext uri="{BB962C8B-B14F-4D97-AF65-F5344CB8AC3E}">
        <p14:creationId xmlns:p14="http://schemas.microsoft.com/office/powerpoint/2010/main" val="1582399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Did</a:t>
            </a:r>
            <a:r>
              <a:rPr lang="en-US" baseline="0" dirty="0" smtClean="0"/>
              <a:t> you exit out of the screen without clicking that crucial “Book Registration” button?  Did the phone ring in the middle of the process and you forgot to finish, it will let you know.  I told you, it’s a really helpful system.</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C9630FE-FBE7-4D98-97D7-F918CCD0F121}" type="slidenum">
              <a:rPr lang="en-US" smtClean="0"/>
              <a:t>20</a:t>
            </a:fld>
            <a:endParaRPr lang="en-US"/>
          </a:p>
        </p:txBody>
      </p:sp>
    </p:spTree>
    <p:extLst>
      <p:ext uri="{BB962C8B-B14F-4D97-AF65-F5344CB8AC3E}">
        <p14:creationId xmlns:p14="http://schemas.microsoft.com/office/powerpoint/2010/main" val="3095453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In</a:t>
            </a:r>
            <a:r>
              <a:rPr lang="en-US" baseline="0" dirty="0" smtClean="0"/>
              <a:t> “List View” you are able to see a more concise chronological list of events and meetings.  You are able to scroll down on this screen and see all the known events &amp; meetings for the next year.</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C9630FE-FBE7-4D98-97D7-F918CCD0F121}" type="slidenum">
              <a:rPr lang="en-US" smtClean="0"/>
              <a:t>3</a:t>
            </a:fld>
            <a:endParaRPr lang="en-US"/>
          </a:p>
        </p:txBody>
      </p:sp>
    </p:spTree>
    <p:extLst>
      <p:ext uri="{BB962C8B-B14F-4D97-AF65-F5344CB8AC3E}">
        <p14:creationId xmlns:p14="http://schemas.microsoft.com/office/powerpoint/2010/main" val="3118837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C9630FE-FBE7-4D98-97D7-F918CCD0F121}" type="slidenum">
              <a:rPr lang="en-US" smtClean="0"/>
              <a:t>21</a:t>
            </a:fld>
            <a:endParaRPr lang="en-US"/>
          </a:p>
        </p:txBody>
      </p:sp>
    </p:spTree>
    <p:extLst>
      <p:ext uri="{BB962C8B-B14F-4D97-AF65-F5344CB8AC3E}">
        <p14:creationId xmlns:p14="http://schemas.microsoft.com/office/powerpoint/2010/main" val="1785781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Again, events</a:t>
            </a:r>
            <a:r>
              <a:rPr lang="en-US" baseline="0" dirty="0" smtClean="0"/>
              <a:t> are listed in chronological order.</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C9630FE-FBE7-4D98-97D7-F918CCD0F121}" type="slidenum">
              <a:rPr lang="en-US" smtClean="0"/>
              <a:t>4</a:t>
            </a:fld>
            <a:endParaRPr lang="en-US"/>
          </a:p>
        </p:txBody>
      </p:sp>
    </p:spTree>
    <p:extLst>
      <p:ext uri="{BB962C8B-B14F-4D97-AF65-F5344CB8AC3E}">
        <p14:creationId xmlns:p14="http://schemas.microsoft.com/office/powerpoint/2010/main" val="1739609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Other</a:t>
            </a:r>
            <a:r>
              <a:rPr lang="en-US" baseline="0" dirty="0" smtClean="0"/>
              <a:t> examples of a specific category you might be looking for is the OA, Cub Scouts, etc.  You can also click more than one category at a time, maybe Boy Scouts &amp; Advancement.  </a:t>
            </a:r>
            <a:r>
              <a:rPr lang="en-US" dirty="0" smtClean="0"/>
              <a:t>You can also search by district.  </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C9630FE-FBE7-4D98-97D7-F918CCD0F121}" type="slidenum">
              <a:rPr lang="en-US" smtClean="0"/>
              <a:t>5</a:t>
            </a:fld>
            <a:endParaRPr lang="en-US"/>
          </a:p>
        </p:txBody>
      </p:sp>
    </p:spTree>
    <p:extLst>
      <p:ext uri="{BB962C8B-B14F-4D97-AF65-F5344CB8AC3E}">
        <p14:creationId xmlns:p14="http://schemas.microsoft.com/office/powerpoint/2010/main" val="4256796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Again, that’s by hovering.  You don’t even</a:t>
            </a:r>
            <a:r>
              <a:rPr lang="en-US" baseline="0" dirty="0" smtClean="0"/>
              <a:t> have to click anything.</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C9630FE-FBE7-4D98-97D7-F918CCD0F121}" type="slidenum">
              <a:rPr lang="en-US" smtClean="0"/>
              <a:t>6</a:t>
            </a:fld>
            <a:endParaRPr lang="en-US"/>
          </a:p>
        </p:txBody>
      </p:sp>
    </p:spTree>
    <p:extLst>
      <p:ext uri="{BB962C8B-B14F-4D97-AF65-F5344CB8AC3E}">
        <p14:creationId xmlns:p14="http://schemas.microsoft.com/office/powerpoint/2010/main" val="1675116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Again this</a:t>
            </a:r>
            <a:r>
              <a:rPr lang="en-US" baseline="0" dirty="0" smtClean="0"/>
              <a:t> is a meeting, something that does not require registration.  “Catch up on everything happening in the District.  Discuss options or issues and build fellowship.  Open to all volunteers.”  Let’s look at an event now.</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C9630FE-FBE7-4D98-97D7-F918CCD0F121}" type="slidenum">
              <a:rPr lang="en-US" smtClean="0"/>
              <a:t>7</a:t>
            </a:fld>
            <a:endParaRPr lang="en-US"/>
          </a:p>
        </p:txBody>
      </p:sp>
    </p:spTree>
    <p:extLst>
      <p:ext uri="{BB962C8B-B14F-4D97-AF65-F5344CB8AC3E}">
        <p14:creationId xmlns:p14="http://schemas.microsoft.com/office/powerpoint/2010/main" val="2256090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baseline="0" dirty="0" smtClean="0"/>
              <a:t>Next Roundtable we have Youth Protection Training available during breakout sessions.  Even though this is a free event, it is still an event that we would like you to RSVP for as a courtesy to the planning of our Training Chair, David McElroy (Mac-L-Roy).  So we are going to click on that now. When you click on an event open for registration, a new page will open in a new tab with all the info for that event.”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C9630FE-FBE7-4D98-97D7-F918CCD0F121}" type="slidenum">
              <a:rPr lang="en-US" smtClean="0"/>
              <a:t>8</a:t>
            </a:fld>
            <a:endParaRPr lang="en-US"/>
          </a:p>
        </p:txBody>
      </p:sp>
    </p:spTree>
    <p:extLst>
      <p:ext uri="{BB962C8B-B14F-4D97-AF65-F5344CB8AC3E}">
        <p14:creationId xmlns:p14="http://schemas.microsoft.com/office/powerpoint/2010/main" val="388980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Let’s go through some of the things</a:t>
            </a:r>
            <a:r>
              <a:rPr lang="en-US" baseline="0" dirty="0" smtClean="0"/>
              <a:t> on this page.  </a:t>
            </a:r>
          </a:p>
          <a:p>
            <a:pPr marL="228600" indent="-228600">
              <a:buAutoNum type="arabicPeriod"/>
            </a:pPr>
            <a:r>
              <a:rPr lang="en-US" b="1" u="sng" baseline="0" dirty="0" smtClean="0"/>
              <a:t>Registration Box:</a:t>
            </a:r>
            <a:r>
              <a:rPr lang="en-US" b="0" u="none" baseline="0" dirty="0" smtClean="0"/>
              <a:t>  </a:t>
            </a:r>
            <a:r>
              <a:rPr lang="en-US" baseline="0" dirty="0" smtClean="0"/>
              <a:t>Location, date time.  Registration type.  (Is this event open to adults?  Youth?  Both?  Are family members allowed to participate?)  This will list the options here.  Next we have the price quantity, and the register now button.  We’ll come back to this in just a bit.</a:t>
            </a:r>
          </a:p>
          <a:p>
            <a:pPr marL="228600" indent="-228600">
              <a:buAutoNum type="arabicPeriod"/>
            </a:pPr>
            <a:r>
              <a:rPr lang="en-US" b="1" u="sng" baseline="0" dirty="0" smtClean="0"/>
              <a:t>Event Details:</a:t>
            </a:r>
            <a:r>
              <a:rPr lang="en-US" b="0" u="none" baseline="0" dirty="0" smtClean="0"/>
              <a:t>  Summary of the event, any special notes, requirements, etc.  </a:t>
            </a:r>
            <a:r>
              <a:rPr lang="en-US" baseline="0" dirty="0" smtClean="0"/>
              <a:t>Again this is in a new tab, so the full calendar is still available in the tabs at the top of you browser.  And second, it allows this event to have it’s own URL.  So you can copy and paste this direct link to a volunteer who needs to sign up, or if a new parent is requesting something.  Each event will have it’s own URL.</a:t>
            </a:r>
            <a:endParaRPr lang="en-US" b="0" u="none" baseline="0" dirty="0" smtClean="0"/>
          </a:p>
          <a:p>
            <a:pPr marL="228600" indent="-228600">
              <a:buAutoNum type="arabicPeriod"/>
            </a:pPr>
            <a:r>
              <a:rPr lang="en-US" b="1" u="none" baseline="0" dirty="0" smtClean="0"/>
              <a:t>Picture Box</a:t>
            </a:r>
            <a:r>
              <a:rPr lang="en-US" b="0" u="none" baseline="0" dirty="0" smtClean="0"/>
              <a:t>:  All will have a picture here, whether it be the OA Lodge Logo, or the Camp Klaus logo.</a:t>
            </a:r>
          </a:p>
          <a:p>
            <a:pPr marL="228600" indent="-228600">
              <a:buAutoNum type="arabicPeriod"/>
            </a:pPr>
            <a:r>
              <a:rPr lang="en-US" b="1" u="none" baseline="0" dirty="0" smtClean="0"/>
              <a:t>When &amp; Where:</a:t>
            </a:r>
            <a:r>
              <a:rPr lang="en-US" b="0" u="none" baseline="0" dirty="0" smtClean="0"/>
              <a:t>  Features the exact Google location.  By clicking on this it would open Google Maps in a new tab allowing you to get directions from your location.</a:t>
            </a:r>
          </a:p>
          <a:p>
            <a:pPr marL="228600" indent="-228600">
              <a:buAutoNum type="arabicPeriod"/>
            </a:pPr>
            <a:r>
              <a:rPr lang="en-US" b="1" u="none" baseline="0" dirty="0" smtClean="0"/>
              <a:t>Attachments:</a:t>
            </a:r>
            <a:r>
              <a:rPr lang="en-US" b="0" u="none" baseline="0" dirty="0" smtClean="0"/>
              <a:t>  There aren’t any for this event, but any flyers for the event, or extra forms we need would be listed here in another labeled box below “When &amp; Where.”</a:t>
            </a:r>
          </a:p>
          <a:p>
            <a:pPr marL="228600" indent="-228600">
              <a:buAutoNum type="arabicPeriod"/>
            </a:pPr>
            <a:r>
              <a:rPr lang="en-US" b="1" u="none" baseline="0" dirty="0" smtClean="0"/>
              <a:t>Contact Us:</a:t>
            </a:r>
            <a:r>
              <a:rPr lang="en-US" b="0" u="none" baseline="0" dirty="0" smtClean="0"/>
              <a:t>  Each event will always have the Council Office contact information listed right here.  If there is a specific contact for this event, it will also be listed.  Which I think is really nice.  I know sometimes people might not be sure which office staff member overseas a specific event, or maybe a specific volunteer would want to be listed here.  </a:t>
            </a:r>
          </a:p>
          <a:p>
            <a:pPr marL="228600" indent="-228600">
              <a:buAutoNum type="arabicPeriod"/>
            </a:pPr>
            <a:endParaRPr lang="en-US" b="0" u="non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Before</a:t>
            </a:r>
            <a:r>
              <a:rPr lang="en-US" baseline="0" dirty="0" smtClean="0"/>
              <a:t> I take you through how to register for that event, I need to point out one very important thing...</a:t>
            </a:r>
            <a:endParaRPr lang="en-US" dirty="0" smtClean="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C9630FE-FBE7-4D98-97D7-F918CCD0F121}" type="slidenum">
              <a:rPr lang="en-US" smtClean="0"/>
              <a:t>9</a:t>
            </a:fld>
            <a:endParaRPr lang="en-US"/>
          </a:p>
        </p:txBody>
      </p:sp>
    </p:spTree>
    <p:extLst>
      <p:ext uri="{BB962C8B-B14F-4D97-AF65-F5344CB8AC3E}">
        <p14:creationId xmlns:p14="http://schemas.microsoft.com/office/powerpoint/2010/main" val="258449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smtClean="0"/>
              <a:t>I love that is allows us to put a Save the Date on here, because it is such an easy indicator</a:t>
            </a:r>
            <a:r>
              <a:rPr lang="en-US" baseline="0" dirty="0" smtClean="0"/>
              <a:t> that we do not have all the information we need.  And since the Council is not producing a printed calendar this year, if the website doesn’t know the details, our Scouts &amp; their families don’t know all the information they need.  </a:t>
            </a:r>
          </a:p>
          <a:p>
            <a:endParaRPr lang="en-US" baseline="0" dirty="0" smtClean="0"/>
          </a:p>
          <a:p>
            <a:r>
              <a:rPr lang="en-US" baseline="0" dirty="0" smtClean="0"/>
              <a:t>I have been joining you at Roundtable for a while now, encouraging everyone to inform me of their event details.  It is now a requirement.  The committees or volunteers in charge of District or Council events or activities needs to contact me when the details are finalized.  Tell me the date as soon as it is known so I can get it on here in the save the date mode.  </a:t>
            </a:r>
          </a:p>
          <a:p>
            <a:endParaRPr lang="en-US" baseline="0" dirty="0" smtClean="0"/>
          </a:p>
          <a:p>
            <a:r>
              <a:rPr lang="en-US" baseline="0" dirty="0" smtClean="0"/>
              <a:t>In everyone’s Roundtable folders there was a handout summing all this information up for you.  It has my contact info on both sides.  Call me, text me, e-mail me, CC me on the final e-mail to Peter, add me to your committee e-mail list, I do not care.  But once your committee decides the details of your event, I need to know them!  I promise I’m very friendly.  </a:t>
            </a:r>
          </a:p>
          <a:p>
            <a:endParaRPr lang="en-US" baseline="0" dirty="0" smtClean="0"/>
          </a:p>
          <a:p>
            <a:r>
              <a:rPr lang="en-US" baseline="0" dirty="0" smtClean="0"/>
              <a:t>If anyone has questions or would like to discuss why we are not printing a calendar this year, I’d be happy to do that in the break out sessions or at the end, but I just don’t want to take up the group’s time with that right now.</a:t>
            </a:r>
          </a:p>
          <a:p>
            <a:r>
              <a:rPr lang="en-US" baseline="0" dirty="0" smtClean="0"/>
              <a:t>Now let’s go back and register for Youth Protection. </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C9630FE-FBE7-4D98-97D7-F918CCD0F121}" type="slidenum">
              <a:rPr lang="en-US" smtClean="0"/>
              <a:t>10</a:t>
            </a:fld>
            <a:endParaRPr lang="en-US"/>
          </a:p>
        </p:txBody>
      </p:sp>
    </p:spTree>
    <p:extLst>
      <p:ext uri="{BB962C8B-B14F-4D97-AF65-F5344CB8AC3E}">
        <p14:creationId xmlns:p14="http://schemas.microsoft.com/office/powerpoint/2010/main" val="3467290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10/21/2015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10/21/2015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10/21/2015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10/21/2015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10/21/2015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10/21/2015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10/21/2015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10/21/2015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10/21/2015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10/21/2015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10/21/2015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10/21/2015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4800" dirty="0" smtClean="0">
                <a:solidFill>
                  <a:schemeClr val="accent5"/>
                </a:solidFill>
                <a:latin typeface="Neutraface Condensed Medium" panose="02000000000000000000" pitchFamily="50" charset="0"/>
              </a:rPr>
              <a:t>We have a new Council</a:t>
            </a:r>
            <a:r>
              <a:rPr lang="en-US" sz="4800" dirty="0">
                <a:solidFill>
                  <a:schemeClr val="accent5"/>
                </a:solidFill>
                <a:latin typeface="Neutraface Condensed Medium" panose="02000000000000000000" pitchFamily="50" charset="0"/>
              </a:rPr>
              <a:t> </a:t>
            </a:r>
            <a:r>
              <a:rPr lang="en-US" sz="4800" dirty="0" smtClean="0">
                <a:solidFill>
                  <a:schemeClr val="accent5"/>
                </a:solidFill>
                <a:latin typeface="Neutraface Condensed Medium" panose="02000000000000000000" pitchFamily="50" charset="0"/>
              </a:rPr>
              <a:t>Calendar at Scoutsiowa.org!</a:t>
            </a:r>
            <a:endParaRPr lang="en-US" sz="4800" dirty="0">
              <a:solidFill>
                <a:schemeClr val="accent5"/>
              </a:solidFill>
              <a:latin typeface="Neutraface Condensed Medium" panose="02000000000000000000" pitchFamily="50" charset="0"/>
            </a:endParaRPr>
          </a:p>
        </p:txBody>
      </p:sp>
      <p:pic>
        <p:nvPicPr>
          <p:cNvPr id="6" name="Content Placeholder 5"/>
          <p:cNvPicPr>
            <a:picLocks noGrp="1" noChangeAspect="1"/>
          </p:cNvPicPr>
          <p:nvPr>
            <p:ph idx="1"/>
          </p:nvPr>
        </p:nvPicPr>
        <p:blipFill rotWithShape="1">
          <a:blip r:embed="rId3"/>
          <a:srcRect l="9773" r="11945"/>
          <a:stretch/>
        </p:blipFill>
        <p:spPr>
          <a:xfrm>
            <a:off x="3902149" y="754912"/>
            <a:ext cx="7421525" cy="5332781"/>
          </a:xfrm>
          <a:prstGeom prst="rect">
            <a:avLst/>
          </a:prstGeom>
        </p:spPr>
      </p:pic>
    </p:spTree>
    <p:extLst>
      <p:ext uri="{BB962C8B-B14F-4D97-AF65-F5344CB8AC3E}">
        <p14:creationId xmlns:p14="http://schemas.microsoft.com/office/powerpoint/2010/main" val="35495164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accent5"/>
                </a:solidFill>
                <a:latin typeface="Neutraface Condensed Medium" panose="02000000000000000000" pitchFamily="50" charset="0"/>
              </a:rPr>
              <a:t>Let’s register for this event.  It’s easy!</a:t>
            </a:r>
            <a:endParaRPr lang="en-US" dirty="0"/>
          </a:p>
        </p:txBody>
      </p:sp>
      <p:pic>
        <p:nvPicPr>
          <p:cNvPr id="8" name="Content Placeholder 7"/>
          <p:cNvPicPr>
            <a:picLocks noGrp="1" noChangeAspect="1"/>
          </p:cNvPicPr>
          <p:nvPr>
            <p:ph idx="1"/>
          </p:nvPr>
        </p:nvPicPr>
        <p:blipFill rotWithShape="1">
          <a:blip r:embed="rId3"/>
          <a:srcRect l="10015" r="9626"/>
          <a:stretch/>
        </p:blipFill>
        <p:spPr>
          <a:xfrm>
            <a:off x="3867150" y="780794"/>
            <a:ext cx="7553325" cy="5287268"/>
          </a:xfrm>
          <a:prstGeom prst="rect">
            <a:avLst/>
          </a:prstGeom>
        </p:spPr>
      </p:pic>
    </p:spTree>
    <p:extLst>
      <p:ext uri="{BB962C8B-B14F-4D97-AF65-F5344CB8AC3E}">
        <p14:creationId xmlns:p14="http://schemas.microsoft.com/office/powerpoint/2010/main" val="23217768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9011" r="11653"/>
          <a:stretch/>
        </p:blipFill>
        <p:spPr>
          <a:xfrm>
            <a:off x="3876675" y="762000"/>
            <a:ext cx="7496176" cy="5314950"/>
          </a:xfrm>
          <a:prstGeom prst="rect">
            <a:avLst/>
          </a:prstGeom>
        </p:spPr>
      </p:pic>
      <p:sp>
        <p:nvSpPr>
          <p:cNvPr id="3" name="Title 2"/>
          <p:cNvSpPr>
            <a:spLocks noGrp="1"/>
          </p:cNvSpPr>
          <p:nvPr>
            <p:ph type="title"/>
          </p:nvPr>
        </p:nvSpPr>
        <p:spPr/>
        <p:txBody>
          <a:bodyPr/>
          <a:lstStyle/>
          <a:p>
            <a:r>
              <a:rPr lang="en-US" dirty="0" smtClean="0">
                <a:solidFill>
                  <a:schemeClr val="accent5"/>
                </a:solidFill>
                <a:latin typeface="Neutraface Condensed Medium" panose="02000000000000000000" pitchFamily="50" charset="0"/>
              </a:rPr>
              <a:t>It is programmed to help you along, and catch any mistakes.</a:t>
            </a:r>
            <a:endParaRPr lang="en-US" dirty="0"/>
          </a:p>
        </p:txBody>
      </p:sp>
    </p:spTree>
    <p:extLst>
      <p:ext uri="{BB962C8B-B14F-4D97-AF65-F5344CB8AC3E}">
        <p14:creationId xmlns:p14="http://schemas.microsoft.com/office/powerpoint/2010/main" val="16339751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solidFill>
                <a:latin typeface="Neutraface Condensed Medium" panose="02000000000000000000" pitchFamily="50" charset="0"/>
              </a:rPr>
              <a:t>Every registration you begin will ask for a main contact person.</a:t>
            </a:r>
            <a:r>
              <a:rPr lang="en-US" sz="1200" dirty="0">
                <a:solidFill>
                  <a:schemeClr val="accent5"/>
                </a:solidFill>
                <a:latin typeface="Neutraface Condensed Medium" panose="02000000000000000000" pitchFamily="50" charset="0"/>
              </a:rPr>
              <a:t/>
            </a:r>
            <a:br>
              <a:rPr lang="en-US" sz="1200" dirty="0">
                <a:solidFill>
                  <a:schemeClr val="accent5"/>
                </a:solidFill>
                <a:latin typeface="Neutraface Condensed Medium" panose="02000000000000000000" pitchFamily="50" charset="0"/>
              </a:rPr>
            </a:br>
            <a:r>
              <a:rPr lang="en-US" sz="1200" dirty="0" smtClean="0">
                <a:solidFill>
                  <a:schemeClr val="accent5"/>
                </a:solidFill>
                <a:latin typeface="Neutraface Condensed Medium" panose="02000000000000000000" pitchFamily="50" charset="0"/>
              </a:rPr>
              <a:t/>
            </a:r>
            <a:br>
              <a:rPr lang="en-US" sz="1200" dirty="0" smtClean="0">
                <a:solidFill>
                  <a:schemeClr val="accent5"/>
                </a:solidFill>
                <a:latin typeface="Neutraface Condensed Medium" panose="02000000000000000000" pitchFamily="50" charset="0"/>
              </a:rPr>
            </a:br>
            <a:r>
              <a:rPr lang="en-US" dirty="0" smtClean="0">
                <a:solidFill>
                  <a:schemeClr val="accent5"/>
                </a:solidFill>
                <a:latin typeface="Neutraface Condensed Medium" panose="02000000000000000000" pitchFamily="50" charset="0"/>
              </a:rPr>
              <a:t>You can also finish an existing registration, or add another Scout to your registration if attending as a group.</a:t>
            </a:r>
            <a:endParaRPr lang="en-US" dirty="0"/>
          </a:p>
        </p:txBody>
      </p:sp>
      <p:pic>
        <p:nvPicPr>
          <p:cNvPr id="4" name="Content Placeholder 3"/>
          <p:cNvPicPr>
            <a:picLocks noGrp="1" noChangeAspect="1"/>
          </p:cNvPicPr>
          <p:nvPr>
            <p:ph idx="1"/>
          </p:nvPr>
        </p:nvPicPr>
        <p:blipFill rotWithShape="1">
          <a:blip r:embed="rId3"/>
          <a:srcRect l="9837" r="10941"/>
          <a:stretch/>
        </p:blipFill>
        <p:spPr>
          <a:xfrm>
            <a:off x="3914775" y="752475"/>
            <a:ext cx="7505700" cy="5329237"/>
          </a:xfrm>
          <a:prstGeom prst="rect">
            <a:avLst/>
          </a:prstGeom>
        </p:spPr>
      </p:pic>
    </p:spTree>
    <p:extLst>
      <p:ext uri="{BB962C8B-B14F-4D97-AF65-F5344CB8AC3E}">
        <p14:creationId xmlns:p14="http://schemas.microsoft.com/office/powerpoint/2010/main" val="41341060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300" dirty="0" smtClean="0">
                <a:solidFill>
                  <a:schemeClr val="accent5"/>
                </a:solidFill>
                <a:latin typeface="Neutraface Condensed Medium" panose="02000000000000000000" pitchFamily="50" charset="0"/>
              </a:rPr>
              <a:t>- The Council will always default to the NEIC.</a:t>
            </a:r>
            <a:r>
              <a:rPr lang="en-US" sz="900" dirty="0" smtClean="0">
                <a:solidFill>
                  <a:schemeClr val="accent5"/>
                </a:solidFill>
                <a:latin typeface="Neutraface Condensed Medium" panose="02000000000000000000" pitchFamily="50" charset="0"/>
              </a:rPr>
              <a:t/>
            </a:r>
            <a:br>
              <a:rPr lang="en-US" sz="900" dirty="0" smtClean="0">
                <a:solidFill>
                  <a:schemeClr val="accent5"/>
                </a:solidFill>
                <a:latin typeface="Neutraface Condensed Medium" panose="02000000000000000000" pitchFamily="50" charset="0"/>
              </a:rPr>
            </a:br>
            <a:r>
              <a:rPr lang="en-US" sz="900" dirty="0" smtClean="0">
                <a:solidFill>
                  <a:schemeClr val="accent5"/>
                </a:solidFill>
                <a:latin typeface="Neutraface Condensed Medium" panose="02000000000000000000" pitchFamily="50" charset="0"/>
              </a:rPr>
              <a:t/>
            </a:r>
            <a:br>
              <a:rPr lang="en-US" sz="900" dirty="0" smtClean="0">
                <a:solidFill>
                  <a:schemeClr val="accent5"/>
                </a:solidFill>
                <a:latin typeface="Neutraface Condensed Medium" panose="02000000000000000000" pitchFamily="50" charset="0"/>
              </a:rPr>
            </a:br>
            <a:r>
              <a:rPr lang="en-US" sz="3300" dirty="0" smtClean="0">
                <a:solidFill>
                  <a:schemeClr val="accent5"/>
                </a:solidFill>
                <a:latin typeface="Neutraface Condensed Medium" panose="02000000000000000000" pitchFamily="50" charset="0"/>
              </a:rPr>
              <a:t>- Pick your unit type.</a:t>
            </a:r>
            <a:r>
              <a:rPr lang="en-US" sz="900" dirty="0" smtClean="0">
                <a:solidFill>
                  <a:schemeClr val="accent5"/>
                </a:solidFill>
                <a:latin typeface="Neutraface Condensed Medium" panose="02000000000000000000" pitchFamily="50" charset="0"/>
              </a:rPr>
              <a:t/>
            </a:r>
            <a:br>
              <a:rPr lang="en-US" sz="900" dirty="0" smtClean="0">
                <a:solidFill>
                  <a:schemeClr val="accent5"/>
                </a:solidFill>
                <a:latin typeface="Neutraface Condensed Medium" panose="02000000000000000000" pitchFamily="50" charset="0"/>
              </a:rPr>
            </a:br>
            <a:r>
              <a:rPr lang="en-US" sz="900" dirty="0" smtClean="0">
                <a:solidFill>
                  <a:schemeClr val="accent5"/>
                </a:solidFill>
                <a:latin typeface="Neutraface Condensed Medium" panose="02000000000000000000" pitchFamily="50" charset="0"/>
              </a:rPr>
              <a:t/>
            </a:r>
            <a:br>
              <a:rPr lang="en-US" sz="900" dirty="0" smtClean="0">
                <a:solidFill>
                  <a:schemeClr val="accent5"/>
                </a:solidFill>
                <a:latin typeface="Neutraface Condensed Medium" panose="02000000000000000000" pitchFamily="50" charset="0"/>
              </a:rPr>
            </a:br>
            <a:r>
              <a:rPr lang="en-US" sz="3300" dirty="0" smtClean="0">
                <a:solidFill>
                  <a:schemeClr val="accent5"/>
                </a:solidFill>
                <a:latin typeface="Neutraface Condensed Medium" panose="02000000000000000000" pitchFamily="50" charset="0"/>
              </a:rPr>
              <a:t>- Then a new drop down will appear based on that choice, and you can select your unit.</a:t>
            </a:r>
            <a:r>
              <a:rPr lang="en-US" sz="900" dirty="0" smtClean="0">
                <a:solidFill>
                  <a:schemeClr val="accent5"/>
                </a:solidFill>
                <a:latin typeface="Neutraface Condensed Medium" panose="02000000000000000000" pitchFamily="50" charset="0"/>
              </a:rPr>
              <a:t/>
            </a:r>
            <a:br>
              <a:rPr lang="en-US" sz="900" dirty="0" smtClean="0">
                <a:solidFill>
                  <a:schemeClr val="accent5"/>
                </a:solidFill>
                <a:latin typeface="Neutraface Condensed Medium" panose="02000000000000000000" pitchFamily="50" charset="0"/>
              </a:rPr>
            </a:br>
            <a:r>
              <a:rPr lang="en-US" sz="900" dirty="0">
                <a:solidFill>
                  <a:schemeClr val="accent5"/>
                </a:solidFill>
                <a:latin typeface="Neutraface Condensed Medium" panose="02000000000000000000" pitchFamily="50" charset="0"/>
              </a:rPr>
              <a:t/>
            </a:r>
            <a:br>
              <a:rPr lang="en-US" sz="900" dirty="0">
                <a:solidFill>
                  <a:schemeClr val="accent5"/>
                </a:solidFill>
                <a:latin typeface="Neutraface Condensed Medium" panose="02000000000000000000" pitchFamily="50" charset="0"/>
              </a:rPr>
            </a:br>
            <a:r>
              <a:rPr lang="en-US" sz="3300" dirty="0" smtClean="0">
                <a:solidFill>
                  <a:schemeClr val="accent5"/>
                </a:solidFill>
                <a:latin typeface="Neutraface Condensed Medium" panose="02000000000000000000" pitchFamily="50" charset="0"/>
              </a:rPr>
              <a:t>- Click Continue.</a:t>
            </a:r>
            <a:endParaRPr lang="en-US" sz="3300" dirty="0"/>
          </a:p>
        </p:txBody>
      </p:sp>
      <p:pic>
        <p:nvPicPr>
          <p:cNvPr id="4" name="Content Placeholder 3"/>
          <p:cNvPicPr>
            <a:picLocks noGrp="1" noChangeAspect="1"/>
          </p:cNvPicPr>
          <p:nvPr>
            <p:ph idx="1"/>
          </p:nvPr>
        </p:nvPicPr>
        <p:blipFill rotWithShape="1">
          <a:blip r:embed="rId3"/>
          <a:srcRect l="10825" r="9627"/>
          <a:stretch/>
        </p:blipFill>
        <p:spPr>
          <a:xfrm>
            <a:off x="3895725" y="785812"/>
            <a:ext cx="7477125" cy="5287268"/>
          </a:xfrm>
          <a:prstGeom prst="rect">
            <a:avLst/>
          </a:prstGeom>
        </p:spPr>
      </p:pic>
    </p:spTree>
    <p:extLst>
      <p:ext uri="{BB962C8B-B14F-4D97-AF65-F5344CB8AC3E}">
        <p14:creationId xmlns:p14="http://schemas.microsoft.com/office/powerpoint/2010/main" val="31698973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solidFill>
                <a:latin typeface="Neutraface Condensed Medium" panose="02000000000000000000" pitchFamily="50" charset="0"/>
              </a:rPr>
              <a:t>STEP 1:</a:t>
            </a:r>
            <a:r>
              <a:rPr lang="en-US" sz="900" dirty="0" smtClean="0">
                <a:solidFill>
                  <a:schemeClr val="accent5"/>
                </a:solidFill>
                <a:latin typeface="Neutraface Condensed Medium" panose="02000000000000000000" pitchFamily="50" charset="0"/>
              </a:rPr>
              <a:t/>
            </a:r>
            <a:br>
              <a:rPr lang="en-US" sz="900" dirty="0" smtClean="0">
                <a:solidFill>
                  <a:schemeClr val="accent5"/>
                </a:solidFill>
                <a:latin typeface="Neutraface Condensed Medium" panose="02000000000000000000" pitchFamily="50" charset="0"/>
              </a:rPr>
            </a:br>
            <a:r>
              <a:rPr lang="en-US" sz="900" dirty="0">
                <a:solidFill>
                  <a:schemeClr val="accent5"/>
                </a:solidFill>
                <a:latin typeface="Neutraface Condensed Medium" panose="02000000000000000000" pitchFamily="50" charset="0"/>
              </a:rPr>
              <a:t/>
            </a:r>
            <a:br>
              <a:rPr lang="en-US" sz="900" dirty="0">
                <a:solidFill>
                  <a:schemeClr val="accent5"/>
                </a:solidFill>
                <a:latin typeface="Neutraface Condensed Medium" panose="02000000000000000000" pitchFamily="50" charset="0"/>
              </a:rPr>
            </a:br>
            <a:r>
              <a:rPr lang="en-US" dirty="0" smtClean="0">
                <a:solidFill>
                  <a:schemeClr val="accent5"/>
                </a:solidFill>
                <a:latin typeface="Neutraface Condensed Medium" panose="02000000000000000000" pitchFamily="50" charset="0"/>
              </a:rPr>
              <a:t>On the next screen it will ask you to provide the required information for the person actually registering for the event.</a:t>
            </a:r>
            <a:endParaRPr lang="en-US" dirty="0"/>
          </a:p>
        </p:txBody>
      </p:sp>
      <p:pic>
        <p:nvPicPr>
          <p:cNvPr id="4" name="Content Placeholder 3"/>
          <p:cNvPicPr>
            <a:picLocks noGrp="1" noChangeAspect="1"/>
          </p:cNvPicPr>
          <p:nvPr>
            <p:ph idx="1"/>
          </p:nvPr>
        </p:nvPicPr>
        <p:blipFill rotWithShape="1">
          <a:blip r:embed="rId3"/>
          <a:srcRect l="12581" r="13603" b="7875"/>
          <a:stretch/>
        </p:blipFill>
        <p:spPr>
          <a:xfrm>
            <a:off x="3857625" y="761999"/>
            <a:ext cx="7543800" cy="5295901"/>
          </a:xfrm>
          <a:prstGeom prst="rect">
            <a:avLst/>
          </a:prstGeom>
        </p:spPr>
      </p:pic>
    </p:spTree>
    <p:extLst>
      <p:ext uri="{BB962C8B-B14F-4D97-AF65-F5344CB8AC3E}">
        <p14:creationId xmlns:p14="http://schemas.microsoft.com/office/powerpoint/2010/main" val="33240858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5"/>
                </a:solidFill>
                <a:latin typeface="Neutraface Condensed Medium" panose="02000000000000000000" pitchFamily="50" charset="0"/>
              </a:rPr>
              <a:t>STEP </a:t>
            </a:r>
            <a:r>
              <a:rPr lang="en-US" dirty="0" smtClean="0">
                <a:solidFill>
                  <a:schemeClr val="accent5"/>
                </a:solidFill>
                <a:latin typeface="Neutraface Condensed Medium" panose="02000000000000000000" pitchFamily="50" charset="0"/>
              </a:rPr>
              <a:t>2:</a:t>
            </a:r>
            <a:r>
              <a:rPr lang="en-US" sz="900" dirty="0">
                <a:solidFill>
                  <a:schemeClr val="accent5"/>
                </a:solidFill>
                <a:latin typeface="Neutraface Condensed Medium" panose="02000000000000000000" pitchFamily="50" charset="0"/>
              </a:rPr>
              <a:t/>
            </a:r>
            <a:br>
              <a:rPr lang="en-US" sz="900" dirty="0">
                <a:solidFill>
                  <a:schemeClr val="accent5"/>
                </a:solidFill>
                <a:latin typeface="Neutraface Condensed Medium" panose="02000000000000000000" pitchFamily="50" charset="0"/>
              </a:rPr>
            </a:br>
            <a:r>
              <a:rPr lang="en-US" sz="900" dirty="0">
                <a:solidFill>
                  <a:schemeClr val="accent5"/>
                </a:solidFill>
                <a:latin typeface="Neutraface Condensed Medium" panose="02000000000000000000" pitchFamily="50" charset="0"/>
              </a:rPr>
              <a:t/>
            </a:r>
            <a:br>
              <a:rPr lang="en-US" sz="900" dirty="0">
                <a:solidFill>
                  <a:schemeClr val="accent5"/>
                </a:solidFill>
                <a:latin typeface="Neutraface Condensed Medium" panose="02000000000000000000" pitchFamily="50" charset="0"/>
              </a:rPr>
            </a:br>
            <a:r>
              <a:rPr lang="en-US" dirty="0" smtClean="0">
                <a:solidFill>
                  <a:schemeClr val="accent5"/>
                </a:solidFill>
                <a:latin typeface="Neutraface Condensed Medium" panose="02000000000000000000" pitchFamily="50" charset="0"/>
              </a:rPr>
              <a:t>The Summary Page.</a:t>
            </a:r>
            <a:r>
              <a:rPr lang="en-US" sz="1200" dirty="0" smtClean="0">
                <a:solidFill>
                  <a:schemeClr val="accent5"/>
                </a:solidFill>
                <a:latin typeface="Neutraface Condensed Medium" panose="02000000000000000000" pitchFamily="50" charset="0"/>
              </a:rPr>
              <a:t/>
            </a:r>
            <a:br>
              <a:rPr lang="en-US" sz="1200" dirty="0" smtClean="0">
                <a:solidFill>
                  <a:schemeClr val="accent5"/>
                </a:solidFill>
                <a:latin typeface="Neutraface Condensed Medium" panose="02000000000000000000" pitchFamily="50" charset="0"/>
              </a:rPr>
            </a:br>
            <a:r>
              <a:rPr lang="en-US" sz="1200" dirty="0">
                <a:solidFill>
                  <a:schemeClr val="accent5"/>
                </a:solidFill>
                <a:latin typeface="Neutraface Condensed Medium" panose="02000000000000000000" pitchFamily="50" charset="0"/>
              </a:rPr>
              <a:t/>
            </a:r>
            <a:br>
              <a:rPr lang="en-US" sz="1200" dirty="0">
                <a:solidFill>
                  <a:schemeClr val="accent5"/>
                </a:solidFill>
                <a:latin typeface="Neutraface Condensed Medium" panose="02000000000000000000" pitchFamily="50" charset="0"/>
              </a:rPr>
            </a:br>
            <a:r>
              <a:rPr lang="en-US" dirty="0" smtClean="0">
                <a:solidFill>
                  <a:schemeClr val="accent5"/>
                </a:solidFill>
                <a:latin typeface="Neutraface Condensed Medium" panose="02000000000000000000" pitchFamily="50" charset="0"/>
              </a:rPr>
              <a:t>Review any and all registrants you entered, see your total cost.</a:t>
            </a:r>
            <a:endParaRPr lang="en-US" dirty="0"/>
          </a:p>
        </p:txBody>
      </p:sp>
      <p:pic>
        <p:nvPicPr>
          <p:cNvPr id="6" name="Content Placeholder 5"/>
          <p:cNvPicPr>
            <a:picLocks noGrp="1" noChangeAspect="1"/>
          </p:cNvPicPr>
          <p:nvPr>
            <p:ph idx="1"/>
          </p:nvPr>
        </p:nvPicPr>
        <p:blipFill rotWithShape="1">
          <a:blip r:embed="rId3"/>
          <a:srcRect l="13105" r="14035" b="8106"/>
          <a:stretch/>
        </p:blipFill>
        <p:spPr>
          <a:xfrm>
            <a:off x="3924300" y="766761"/>
            <a:ext cx="7458075" cy="5291139"/>
          </a:xfrm>
          <a:prstGeom prst="rect">
            <a:avLst/>
          </a:prstGeom>
        </p:spPr>
      </p:pic>
    </p:spTree>
    <p:extLst>
      <p:ext uri="{BB962C8B-B14F-4D97-AF65-F5344CB8AC3E}">
        <p14:creationId xmlns:p14="http://schemas.microsoft.com/office/powerpoint/2010/main" val="11462798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5"/>
                </a:solidFill>
                <a:latin typeface="Neutraface Condensed Medium" panose="02000000000000000000" pitchFamily="50" charset="0"/>
              </a:rPr>
              <a:t>STEP 3:</a:t>
            </a:r>
            <a:r>
              <a:rPr lang="en-US" sz="900" dirty="0">
                <a:solidFill>
                  <a:schemeClr val="accent5"/>
                </a:solidFill>
                <a:latin typeface="Neutraface Condensed Medium" panose="02000000000000000000" pitchFamily="50" charset="0"/>
              </a:rPr>
              <a:t> </a:t>
            </a:r>
            <a:r>
              <a:rPr lang="en-US" sz="900" dirty="0" smtClean="0">
                <a:solidFill>
                  <a:schemeClr val="accent5"/>
                </a:solidFill>
                <a:latin typeface="Neutraface Condensed Medium" panose="02000000000000000000" pitchFamily="50" charset="0"/>
              </a:rPr>
              <a:t> </a:t>
            </a:r>
            <a:r>
              <a:rPr lang="en-US" dirty="0" smtClean="0">
                <a:solidFill>
                  <a:schemeClr val="accent5"/>
                </a:solidFill>
                <a:latin typeface="Neutraface Condensed Medium" panose="02000000000000000000" pitchFamily="50" charset="0"/>
              </a:rPr>
              <a:t>Check out.  </a:t>
            </a:r>
            <a:r>
              <a:rPr lang="en-US" sz="2000" dirty="0" smtClean="0">
                <a:solidFill>
                  <a:schemeClr val="accent5"/>
                </a:solidFill>
                <a:latin typeface="Neutraface Condensed Medium" panose="02000000000000000000" pitchFamily="50" charset="0"/>
              </a:rPr>
              <a:t/>
            </a:r>
            <a:br>
              <a:rPr lang="en-US" sz="2000" dirty="0" smtClean="0">
                <a:solidFill>
                  <a:schemeClr val="accent5"/>
                </a:solidFill>
                <a:latin typeface="Neutraface Condensed Medium" panose="02000000000000000000" pitchFamily="50" charset="0"/>
              </a:rPr>
            </a:br>
            <a:r>
              <a:rPr lang="en-US" sz="2000" dirty="0">
                <a:solidFill>
                  <a:schemeClr val="accent5"/>
                </a:solidFill>
                <a:latin typeface="Neutraface Condensed Medium" panose="02000000000000000000" pitchFamily="50" charset="0"/>
              </a:rPr>
              <a:t/>
            </a:r>
            <a:br>
              <a:rPr lang="en-US" sz="2000" dirty="0">
                <a:solidFill>
                  <a:schemeClr val="accent5"/>
                </a:solidFill>
                <a:latin typeface="Neutraface Condensed Medium" panose="02000000000000000000" pitchFamily="50" charset="0"/>
              </a:rPr>
            </a:br>
            <a:r>
              <a:rPr lang="en-US" dirty="0" smtClean="0">
                <a:solidFill>
                  <a:schemeClr val="accent5"/>
                </a:solidFill>
                <a:latin typeface="Neutraface Condensed Medium" panose="02000000000000000000" pitchFamily="50" charset="0"/>
              </a:rPr>
              <a:t>This event didn’t cost anything, but this is where you would enter in your credit card information.</a:t>
            </a:r>
            <a:r>
              <a:rPr lang="en-US" sz="2000" dirty="0" smtClean="0">
                <a:solidFill>
                  <a:schemeClr val="accent5"/>
                </a:solidFill>
                <a:latin typeface="Neutraface Condensed Medium" panose="02000000000000000000" pitchFamily="50" charset="0"/>
              </a:rPr>
              <a:t/>
            </a:r>
            <a:br>
              <a:rPr lang="en-US" sz="2000" dirty="0" smtClean="0">
                <a:solidFill>
                  <a:schemeClr val="accent5"/>
                </a:solidFill>
                <a:latin typeface="Neutraface Condensed Medium" panose="02000000000000000000" pitchFamily="50" charset="0"/>
              </a:rPr>
            </a:br>
            <a:r>
              <a:rPr lang="en-US" sz="2000" dirty="0" smtClean="0">
                <a:solidFill>
                  <a:schemeClr val="accent5"/>
                </a:solidFill>
                <a:latin typeface="Neutraface Condensed Medium" panose="02000000000000000000" pitchFamily="50" charset="0"/>
              </a:rPr>
              <a:t/>
            </a:r>
            <a:br>
              <a:rPr lang="en-US" sz="2000" dirty="0" smtClean="0">
                <a:solidFill>
                  <a:schemeClr val="accent5"/>
                </a:solidFill>
                <a:latin typeface="Neutraface Condensed Medium" panose="02000000000000000000" pitchFamily="50" charset="0"/>
              </a:rPr>
            </a:br>
            <a:r>
              <a:rPr lang="en-US" dirty="0" smtClean="0">
                <a:solidFill>
                  <a:schemeClr val="accent5"/>
                </a:solidFill>
                <a:latin typeface="Neutraface Condensed Medium" panose="02000000000000000000" pitchFamily="50" charset="0"/>
              </a:rPr>
              <a:t>Then you MUST click</a:t>
            </a:r>
            <a:br>
              <a:rPr lang="en-US" dirty="0" smtClean="0">
                <a:solidFill>
                  <a:schemeClr val="accent5"/>
                </a:solidFill>
                <a:latin typeface="Neutraface Condensed Medium" panose="02000000000000000000" pitchFamily="50" charset="0"/>
              </a:rPr>
            </a:br>
            <a:r>
              <a:rPr lang="en-US" dirty="0" smtClean="0">
                <a:solidFill>
                  <a:schemeClr val="accent5"/>
                </a:solidFill>
                <a:latin typeface="Neutraface Condensed Medium" panose="02000000000000000000" pitchFamily="50" charset="0"/>
              </a:rPr>
              <a:t>“Book Registration” to submit.</a:t>
            </a:r>
            <a:endParaRPr lang="en-US" dirty="0"/>
          </a:p>
        </p:txBody>
      </p:sp>
      <p:pic>
        <p:nvPicPr>
          <p:cNvPr id="4" name="Content Placeholder 3"/>
          <p:cNvPicPr>
            <a:picLocks noGrp="1" noChangeAspect="1"/>
          </p:cNvPicPr>
          <p:nvPr>
            <p:ph idx="1"/>
          </p:nvPr>
        </p:nvPicPr>
        <p:blipFill rotWithShape="1">
          <a:blip r:embed="rId3"/>
          <a:srcRect l="11831" r="11211" b="2959"/>
          <a:stretch/>
        </p:blipFill>
        <p:spPr>
          <a:xfrm>
            <a:off x="3905251" y="766761"/>
            <a:ext cx="7486650" cy="5310189"/>
          </a:xfrm>
          <a:prstGeom prst="rect">
            <a:avLst/>
          </a:prstGeom>
        </p:spPr>
      </p:pic>
    </p:spTree>
    <p:extLst>
      <p:ext uri="{BB962C8B-B14F-4D97-AF65-F5344CB8AC3E}">
        <p14:creationId xmlns:p14="http://schemas.microsoft.com/office/powerpoint/2010/main" val="11830544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5"/>
                </a:solidFill>
                <a:latin typeface="Neutraface Condensed Medium" panose="02000000000000000000" pitchFamily="50" charset="0"/>
              </a:rPr>
              <a:t>Success! </a:t>
            </a:r>
            <a:r>
              <a:rPr lang="en-US" sz="900" dirty="0" smtClean="0">
                <a:solidFill>
                  <a:schemeClr val="accent5"/>
                </a:solidFill>
                <a:latin typeface="Neutraface Condensed Medium" panose="02000000000000000000" pitchFamily="50" charset="0"/>
              </a:rPr>
              <a:t/>
            </a:r>
            <a:br>
              <a:rPr lang="en-US" sz="900" dirty="0" smtClean="0">
                <a:solidFill>
                  <a:schemeClr val="accent5"/>
                </a:solidFill>
                <a:latin typeface="Neutraface Condensed Medium" panose="02000000000000000000" pitchFamily="50" charset="0"/>
              </a:rPr>
            </a:br>
            <a:r>
              <a:rPr lang="en-US" sz="900" dirty="0" smtClean="0">
                <a:solidFill>
                  <a:schemeClr val="accent5"/>
                </a:solidFill>
                <a:latin typeface="Neutraface Condensed Medium" panose="02000000000000000000" pitchFamily="50" charset="0"/>
              </a:rPr>
              <a:t/>
            </a:r>
            <a:br>
              <a:rPr lang="en-US" sz="900" dirty="0" smtClean="0">
                <a:solidFill>
                  <a:schemeClr val="accent5"/>
                </a:solidFill>
                <a:latin typeface="Neutraface Condensed Medium" panose="02000000000000000000" pitchFamily="50" charset="0"/>
              </a:rPr>
            </a:br>
            <a:r>
              <a:rPr lang="en-US" dirty="0" smtClean="0">
                <a:solidFill>
                  <a:schemeClr val="accent5"/>
                </a:solidFill>
                <a:latin typeface="Neutraface Condensed Medium" panose="02000000000000000000" pitchFamily="50" charset="0"/>
              </a:rPr>
              <a:t>This is the screen you want to see at the end.  </a:t>
            </a:r>
            <a:br>
              <a:rPr lang="en-US" dirty="0" smtClean="0">
                <a:solidFill>
                  <a:schemeClr val="accent5"/>
                </a:solidFill>
                <a:latin typeface="Neutraface Condensed Medium" panose="02000000000000000000" pitchFamily="50" charset="0"/>
              </a:rPr>
            </a:br>
            <a:r>
              <a:rPr lang="en-US" sz="900" dirty="0">
                <a:solidFill>
                  <a:schemeClr val="accent5"/>
                </a:solidFill>
                <a:latin typeface="Neutraface Condensed Medium" panose="02000000000000000000" pitchFamily="50" charset="0"/>
              </a:rPr>
              <a:t/>
            </a:r>
            <a:br>
              <a:rPr lang="en-US" sz="900" dirty="0">
                <a:solidFill>
                  <a:schemeClr val="accent5"/>
                </a:solidFill>
                <a:latin typeface="Neutraface Condensed Medium" panose="02000000000000000000" pitchFamily="50" charset="0"/>
              </a:rPr>
            </a:br>
            <a:r>
              <a:rPr lang="en-US" dirty="0" smtClean="0">
                <a:solidFill>
                  <a:schemeClr val="accent5"/>
                </a:solidFill>
                <a:latin typeface="Neutraface Condensed Medium" panose="02000000000000000000" pitchFamily="50" charset="0"/>
              </a:rPr>
              <a:t>See, that was easy! </a:t>
            </a:r>
            <a:endParaRPr lang="en-US" dirty="0"/>
          </a:p>
        </p:txBody>
      </p:sp>
      <p:pic>
        <p:nvPicPr>
          <p:cNvPr id="4" name="Content Placeholder 3"/>
          <p:cNvPicPr>
            <a:picLocks noGrp="1" noChangeAspect="1"/>
          </p:cNvPicPr>
          <p:nvPr>
            <p:ph idx="1"/>
          </p:nvPr>
        </p:nvPicPr>
        <p:blipFill rotWithShape="1">
          <a:blip r:embed="rId3"/>
          <a:srcRect l="15308" r="14076" b="12819"/>
          <a:stretch/>
        </p:blipFill>
        <p:spPr>
          <a:xfrm>
            <a:off x="3810000" y="765453"/>
            <a:ext cx="7648575" cy="5311497"/>
          </a:xfrm>
          <a:prstGeom prst="rect">
            <a:avLst/>
          </a:prstGeom>
        </p:spPr>
      </p:pic>
    </p:spTree>
    <p:extLst>
      <p:ext uri="{BB962C8B-B14F-4D97-AF65-F5344CB8AC3E}">
        <p14:creationId xmlns:p14="http://schemas.microsoft.com/office/powerpoint/2010/main" val="76296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5"/>
                </a:solidFill>
                <a:latin typeface="Neutraface Condensed Medium" panose="02000000000000000000" pitchFamily="50" charset="0"/>
              </a:rPr>
              <a:t>Within minutes, you will receive a confirmation </a:t>
            </a:r>
            <a:br>
              <a:rPr lang="en-US" dirty="0" smtClean="0">
                <a:solidFill>
                  <a:schemeClr val="accent5"/>
                </a:solidFill>
                <a:latin typeface="Neutraface Condensed Medium" panose="02000000000000000000" pitchFamily="50" charset="0"/>
              </a:rPr>
            </a:br>
            <a:r>
              <a:rPr lang="en-US" dirty="0" smtClean="0">
                <a:solidFill>
                  <a:schemeClr val="accent5"/>
                </a:solidFill>
                <a:latin typeface="Neutraface Condensed Medium" panose="02000000000000000000" pitchFamily="50" charset="0"/>
              </a:rPr>
              <a:t>e-mail.  </a:t>
            </a:r>
            <a:endParaRPr lang="en-US" dirty="0"/>
          </a:p>
        </p:txBody>
      </p:sp>
      <p:pic>
        <p:nvPicPr>
          <p:cNvPr id="6" name="Content Placeholder 5"/>
          <p:cNvPicPr>
            <a:picLocks noGrp="1" noChangeAspect="1"/>
          </p:cNvPicPr>
          <p:nvPr>
            <p:ph idx="1"/>
          </p:nvPr>
        </p:nvPicPr>
        <p:blipFill rotWithShape="1">
          <a:blip r:embed="rId3"/>
          <a:srcRect l="43392" b="14462"/>
          <a:stretch/>
        </p:blipFill>
        <p:spPr>
          <a:xfrm>
            <a:off x="4419601" y="744441"/>
            <a:ext cx="6306080" cy="5359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45804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5"/>
                </a:solidFill>
                <a:latin typeface="Neutraface Condensed Medium" panose="02000000000000000000" pitchFamily="50" charset="0"/>
              </a:rPr>
              <a:t>If for some reason you do not complete your registration within an hour of starting,</a:t>
            </a:r>
            <a:br>
              <a:rPr lang="en-US" dirty="0" smtClean="0">
                <a:solidFill>
                  <a:schemeClr val="accent5"/>
                </a:solidFill>
                <a:latin typeface="Neutraface Condensed Medium" panose="02000000000000000000" pitchFamily="50" charset="0"/>
              </a:rPr>
            </a:br>
            <a:r>
              <a:rPr lang="en-US" dirty="0" smtClean="0">
                <a:solidFill>
                  <a:schemeClr val="accent5"/>
                </a:solidFill>
                <a:latin typeface="Neutraface Condensed Medium" panose="02000000000000000000" pitchFamily="50" charset="0"/>
              </a:rPr>
              <a:t>you will get a notification e-mail.</a:t>
            </a:r>
            <a:endParaRPr lang="en-US" dirty="0"/>
          </a:p>
        </p:txBody>
      </p:sp>
      <p:pic>
        <p:nvPicPr>
          <p:cNvPr id="4" name="Content Placeholder 3"/>
          <p:cNvPicPr>
            <a:picLocks noGrp="1" noChangeAspect="1"/>
          </p:cNvPicPr>
          <p:nvPr>
            <p:ph idx="1"/>
          </p:nvPr>
        </p:nvPicPr>
        <p:blipFill rotWithShape="1">
          <a:blip r:embed="rId3"/>
          <a:srcRect l="27356" t="5752" r="14883" b="19957"/>
          <a:stretch/>
        </p:blipFill>
        <p:spPr>
          <a:xfrm>
            <a:off x="4067174" y="826509"/>
            <a:ext cx="7181851" cy="51958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291168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fontScale="90000"/>
          </a:bodyPr>
          <a:lstStyle/>
          <a:p>
            <a:r>
              <a:rPr lang="en-US" sz="3700" dirty="0" smtClean="0">
                <a:solidFill>
                  <a:schemeClr val="accent5"/>
                </a:solidFill>
                <a:latin typeface="Neutraface Condensed Medium" panose="02000000000000000000" pitchFamily="50" charset="0"/>
              </a:rPr>
              <a:t>And it’s not just a basic calendar, there are a lot of new features!</a:t>
            </a:r>
            <a:r>
              <a:rPr lang="en-US" sz="1300" dirty="0" smtClean="0">
                <a:solidFill>
                  <a:schemeClr val="accent5"/>
                </a:solidFill>
                <a:latin typeface="Neutraface Condensed Medium" panose="02000000000000000000" pitchFamily="50" charset="0"/>
              </a:rPr>
              <a:t/>
            </a:r>
            <a:br>
              <a:rPr lang="en-US" sz="1300" dirty="0" smtClean="0">
                <a:solidFill>
                  <a:schemeClr val="accent5"/>
                </a:solidFill>
                <a:latin typeface="Neutraface Condensed Medium" panose="02000000000000000000" pitchFamily="50" charset="0"/>
              </a:rPr>
            </a:br>
            <a:r>
              <a:rPr lang="en-US" sz="1300" dirty="0">
                <a:solidFill>
                  <a:schemeClr val="accent5"/>
                </a:solidFill>
                <a:latin typeface="Neutraface Condensed Medium" panose="02000000000000000000" pitchFamily="50" charset="0"/>
              </a:rPr>
              <a:t/>
            </a:r>
            <a:br>
              <a:rPr lang="en-US" sz="1300" dirty="0">
                <a:solidFill>
                  <a:schemeClr val="accent5"/>
                </a:solidFill>
                <a:latin typeface="Neutraface Condensed Medium" panose="02000000000000000000" pitchFamily="50" charset="0"/>
              </a:rPr>
            </a:br>
            <a:r>
              <a:rPr lang="en-US" sz="3700" dirty="0" smtClean="0">
                <a:solidFill>
                  <a:schemeClr val="accent5"/>
                </a:solidFill>
                <a:latin typeface="Neutraface Condensed Medium" panose="02000000000000000000" pitchFamily="50" charset="0"/>
              </a:rPr>
              <a:t>First, the calendar can be viewed in a few different ways.</a:t>
            </a:r>
            <a:r>
              <a:rPr lang="en-US" sz="1000" dirty="0" smtClean="0">
                <a:solidFill>
                  <a:schemeClr val="accent5"/>
                </a:solidFill>
                <a:latin typeface="Neutraface Condensed Medium" panose="02000000000000000000" pitchFamily="50" charset="0"/>
              </a:rPr>
              <a:t/>
            </a:r>
            <a:br>
              <a:rPr lang="en-US" sz="1000" dirty="0" smtClean="0">
                <a:solidFill>
                  <a:schemeClr val="accent5"/>
                </a:solidFill>
                <a:latin typeface="Neutraface Condensed Medium" panose="02000000000000000000" pitchFamily="50" charset="0"/>
              </a:rPr>
            </a:br>
            <a:r>
              <a:rPr lang="en-US" sz="1000" dirty="0" smtClean="0">
                <a:solidFill>
                  <a:schemeClr val="accent5"/>
                </a:solidFill>
                <a:latin typeface="Neutraface Condensed Medium" panose="02000000000000000000" pitchFamily="50" charset="0"/>
              </a:rPr>
              <a:t/>
            </a:r>
            <a:br>
              <a:rPr lang="en-US" sz="1000" dirty="0" smtClean="0">
                <a:solidFill>
                  <a:schemeClr val="accent5"/>
                </a:solidFill>
                <a:latin typeface="Neutraface Condensed Medium" panose="02000000000000000000" pitchFamily="50" charset="0"/>
              </a:rPr>
            </a:br>
            <a:r>
              <a:rPr lang="en-US" sz="3000" dirty="0" smtClean="0">
                <a:solidFill>
                  <a:schemeClr val="accent5"/>
                </a:solidFill>
                <a:latin typeface="Neutraface Condensed Medium" panose="02000000000000000000" pitchFamily="50" charset="0"/>
              </a:rPr>
              <a:t>- Month view</a:t>
            </a:r>
            <a:br>
              <a:rPr lang="en-US" sz="3000" dirty="0" smtClean="0">
                <a:solidFill>
                  <a:schemeClr val="accent5"/>
                </a:solidFill>
                <a:latin typeface="Neutraface Condensed Medium" panose="02000000000000000000" pitchFamily="50" charset="0"/>
              </a:rPr>
            </a:br>
            <a:r>
              <a:rPr lang="en-US" sz="3000" dirty="0" smtClean="0">
                <a:solidFill>
                  <a:schemeClr val="accent5"/>
                </a:solidFill>
                <a:latin typeface="Neutraface Condensed Medium" panose="02000000000000000000" pitchFamily="50" charset="0"/>
              </a:rPr>
              <a:t>- List view</a:t>
            </a:r>
            <a:br>
              <a:rPr lang="en-US" sz="3000" dirty="0" smtClean="0">
                <a:solidFill>
                  <a:schemeClr val="accent5"/>
                </a:solidFill>
                <a:latin typeface="Neutraface Condensed Medium" panose="02000000000000000000" pitchFamily="50" charset="0"/>
              </a:rPr>
            </a:br>
            <a:r>
              <a:rPr lang="en-US" sz="3000" dirty="0" smtClean="0">
                <a:solidFill>
                  <a:schemeClr val="accent5"/>
                </a:solidFill>
                <a:latin typeface="Neutraface Condensed Medium" panose="02000000000000000000" pitchFamily="50" charset="0"/>
              </a:rPr>
              <a:t>- Search events</a:t>
            </a:r>
            <a:endParaRPr lang="en-US" sz="3000" dirty="0">
              <a:solidFill>
                <a:schemeClr val="accent5"/>
              </a:solidFill>
            </a:endParaRPr>
          </a:p>
        </p:txBody>
      </p:sp>
      <p:pic>
        <p:nvPicPr>
          <p:cNvPr id="6" name="Content Placeholder 5"/>
          <p:cNvPicPr>
            <a:picLocks noGrp="1" noChangeAspect="1"/>
          </p:cNvPicPr>
          <p:nvPr>
            <p:ph idx="1"/>
          </p:nvPr>
        </p:nvPicPr>
        <p:blipFill rotWithShape="1">
          <a:blip r:embed="rId3"/>
          <a:srcRect l="11225" r="11321"/>
          <a:stretch/>
        </p:blipFill>
        <p:spPr>
          <a:xfrm>
            <a:off x="3934047" y="751956"/>
            <a:ext cx="7347097" cy="5335737"/>
          </a:xfrm>
          <a:prstGeom prst="rect">
            <a:avLst/>
          </a:prstGeom>
        </p:spPr>
      </p:pic>
    </p:spTree>
    <p:extLst>
      <p:ext uri="{BB962C8B-B14F-4D97-AF65-F5344CB8AC3E}">
        <p14:creationId xmlns:p14="http://schemas.microsoft.com/office/powerpoint/2010/main" val="4617479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428625" y="454025"/>
            <a:ext cx="11296650" cy="6003925"/>
          </a:xfrm>
        </p:spPr>
        <p:txBody>
          <a:bodyPr anchor="t">
            <a:normAutofit lnSpcReduction="10000"/>
          </a:bodyPr>
          <a:lstStyle/>
          <a:p>
            <a:pPr marL="0" indent="0">
              <a:buNone/>
            </a:pPr>
            <a:r>
              <a:rPr lang="en-US" sz="4800" dirty="0" smtClean="0">
                <a:latin typeface="Neutraface Condensed Medium" panose="02000000000000000000" pitchFamily="50" charset="0"/>
              </a:rPr>
              <a:t>In Summary</a:t>
            </a:r>
          </a:p>
          <a:p>
            <a:r>
              <a:rPr lang="en-US" sz="2400" dirty="0" smtClean="0">
                <a:latin typeface="Neutraface Condensed Medium" panose="02000000000000000000" pitchFamily="50" charset="0"/>
              </a:rPr>
              <a:t>There is no printed calendar!  All committees must tell </a:t>
            </a:r>
            <a:r>
              <a:rPr lang="en-US" sz="2400" dirty="0" smtClean="0">
                <a:latin typeface="Neutraface Condensed Medium" panose="02000000000000000000" pitchFamily="50" charset="0"/>
              </a:rPr>
              <a:t>Melissa your </a:t>
            </a:r>
            <a:r>
              <a:rPr lang="en-US" sz="2400" dirty="0" smtClean="0">
                <a:latin typeface="Neutraface Condensed Medium" panose="02000000000000000000" pitchFamily="50" charset="0"/>
              </a:rPr>
              <a:t>event details.</a:t>
            </a:r>
          </a:p>
          <a:p>
            <a:r>
              <a:rPr lang="en-US" sz="2400" dirty="0" smtClean="0">
                <a:latin typeface="Neutraface Condensed Medium" panose="02000000000000000000" pitchFamily="50" charset="0"/>
              </a:rPr>
              <a:t>This enables us to update the calendar instantly if there should be a change.</a:t>
            </a:r>
          </a:p>
          <a:p>
            <a:r>
              <a:rPr lang="en-US" sz="2400" dirty="0" smtClean="0">
                <a:latin typeface="Neutraface Condensed Medium" panose="02000000000000000000" pitchFamily="50" charset="0"/>
              </a:rPr>
              <a:t>You can search the calendar for specific types of events, such as the OA.</a:t>
            </a:r>
          </a:p>
          <a:p>
            <a:r>
              <a:rPr lang="en-US" sz="2400" dirty="0" smtClean="0">
                <a:latin typeface="Neutraface Condensed Medium" panose="02000000000000000000" pitchFamily="50" charset="0"/>
              </a:rPr>
              <a:t>Each event page is programmed with all the available information, including the Google Map location, staff contact, attachments, etc.</a:t>
            </a:r>
          </a:p>
          <a:p>
            <a:r>
              <a:rPr lang="en-US" sz="2400" dirty="0" smtClean="0">
                <a:latin typeface="Neutraface Condensed Medium" panose="02000000000000000000" pitchFamily="50" charset="0"/>
              </a:rPr>
              <a:t>You no longer have to mail in payments or drop them off at the Scout Service Center.  Register from the comfort of your home.</a:t>
            </a:r>
          </a:p>
          <a:p>
            <a:r>
              <a:rPr lang="en-US" sz="2400" dirty="0" smtClean="0">
                <a:latin typeface="Neutraface Condensed Medium" panose="02000000000000000000" pitchFamily="50" charset="0"/>
              </a:rPr>
              <a:t>E-mail notifications &amp; reminders.</a:t>
            </a:r>
          </a:p>
          <a:p>
            <a:r>
              <a:rPr lang="en-US" sz="2400" dirty="0" smtClean="0">
                <a:latin typeface="Neutraface Condensed Medium" panose="02000000000000000000" pitchFamily="50" charset="0"/>
              </a:rPr>
              <a:t>There are more benefits and capabilities to this software that we will phase in and begin to use over time such as printable check-in lists of all the registered persons, mobile applications, stats from year to year, etc., but we don’t want to overwhelm anyone &amp; are starting here for now.</a:t>
            </a:r>
          </a:p>
          <a:p>
            <a:pPr marL="0" indent="0">
              <a:buNone/>
            </a:pPr>
            <a:endParaRPr lang="en-US" sz="2400" dirty="0" smtClean="0">
              <a:solidFill>
                <a:schemeClr val="accent5"/>
              </a:solidFill>
              <a:latin typeface="Neutraface Condensed Medium" panose="02000000000000000000" pitchFamily="50" charset="0"/>
            </a:endParaRPr>
          </a:p>
          <a:p>
            <a:pPr marL="0" indent="0">
              <a:buNone/>
            </a:pPr>
            <a:r>
              <a:rPr lang="en-US" sz="2700" dirty="0" smtClean="0">
                <a:solidFill>
                  <a:schemeClr val="accent5"/>
                </a:solidFill>
                <a:latin typeface="Neutraface Condensed Medium" panose="02000000000000000000" pitchFamily="50" charset="0"/>
              </a:rPr>
              <a:t>Scouting </a:t>
            </a:r>
            <a:r>
              <a:rPr lang="en-US" sz="2700" dirty="0">
                <a:solidFill>
                  <a:schemeClr val="accent5"/>
                </a:solidFill>
                <a:latin typeface="Neutraface Condensed Medium" panose="02000000000000000000" pitchFamily="50" charset="0"/>
              </a:rPr>
              <a:t>must continue to be relevant to </a:t>
            </a:r>
            <a:r>
              <a:rPr lang="en-US" sz="2700" dirty="0" smtClean="0">
                <a:solidFill>
                  <a:schemeClr val="accent5"/>
                </a:solidFill>
                <a:latin typeface="Neutraface Condensed Medium" panose="02000000000000000000" pitchFamily="50" charset="0"/>
              </a:rPr>
              <a:t>our current &amp; perspective families. This </a:t>
            </a:r>
            <a:r>
              <a:rPr lang="en-US" sz="2700" dirty="0">
                <a:solidFill>
                  <a:schemeClr val="accent5"/>
                </a:solidFill>
                <a:latin typeface="Neutraface Condensed Medium" panose="02000000000000000000" pitchFamily="50" charset="0"/>
              </a:rPr>
              <a:t>is a big step in that constant quest.</a:t>
            </a:r>
            <a:r>
              <a:rPr lang="en-US" sz="1800" dirty="0">
                <a:solidFill>
                  <a:schemeClr val="accent5"/>
                </a:solidFill>
                <a:latin typeface="Neutraface Condensed Medium" panose="02000000000000000000" pitchFamily="50" charset="0"/>
              </a:rPr>
              <a:t/>
            </a:r>
            <a:br>
              <a:rPr lang="en-US" sz="1800" dirty="0">
                <a:solidFill>
                  <a:schemeClr val="accent5"/>
                </a:solidFill>
                <a:latin typeface="Neutraface Condensed Medium" panose="02000000000000000000" pitchFamily="50" charset="0"/>
              </a:rPr>
            </a:br>
            <a:r>
              <a:rPr lang="en-US" sz="1800" dirty="0">
                <a:solidFill>
                  <a:schemeClr val="accent5"/>
                </a:solidFill>
                <a:latin typeface="Neutraface Condensed Medium" panose="02000000000000000000" pitchFamily="50" charset="0"/>
              </a:rPr>
              <a:t/>
            </a:r>
            <a:br>
              <a:rPr lang="en-US" sz="1800" dirty="0">
                <a:solidFill>
                  <a:schemeClr val="accent5"/>
                </a:solidFill>
                <a:latin typeface="Neutraface Condensed Medium" panose="02000000000000000000" pitchFamily="50" charset="0"/>
              </a:rPr>
            </a:br>
            <a:r>
              <a:rPr lang="en-US" sz="2700" dirty="0" smtClean="0">
                <a:solidFill>
                  <a:schemeClr val="accent5"/>
                </a:solidFill>
                <a:latin typeface="Neutraface Condensed Medium" panose="02000000000000000000" pitchFamily="50" charset="0"/>
              </a:rPr>
              <a:t>Questions</a:t>
            </a:r>
            <a:r>
              <a:rPr lang="en-US" sz="2700" dirty="0">
                <a:solidFill>
                  <a:schemeClr val="accent5"/>
                </a:solidFill>
                <a:latin typeface="Neutraface Condensed Medium" panose="02000000000000000000" pitchFamily="50" charset="0"/>
              </a:rPr>
              <a:t>?  Ask </a:t>
            </a:r>
            <a:r>
              <a:rPr lang="en-US" sz="2700" dirty="0" smtClean="0">
                <a:solidFill>
                  <a:schemeClr val="accent5"/>
                </a:solidFill>
                <a:latin typeface="Neutraface Condensed Medium" panose="02000000000000000000" pitchFamily="50" charset="0"/>
              </a:rPr>
              <a:t>Melissa in </a:t>
            </a:r>
            <a:r>
              <a:rPr lang="en-US" sz="2700" dirty="0">
                <a:solidFill>
                  <a:schemeClr val="accent5"/>
                </a:solidFill>
                <a:latin typeface="Neutraface Condensed Medium" panose="02000000000000000000" pitchFamily="50" charset="0"/>
              </a:rPr>
              <a:t>the breakout sessions.</a:t>
            </a:r>
            <a:endParaRPr lang="en-US" sz="2700" dirty="0">
              <a:latin typeface="Neutraface Condensed Medium" panose="02000000000000000000" pitchFamily="50" charset="0"/>
            </a:endParaRPr>
          </a:p>
        </p:txBody>
      </p:sp>
    </p:spTree>
    <p:extLst>
      <p:ext uri="{BB962C8B-B14F-4D97-AF65-F5344CB8AC3E}">
        <p14:creationId xmlns:p14="http://schemas.microsoft.com/office/powerpoint/2010/main" val="18515356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5"/>
                </a:solidFill>
                <a:latin typeface="Neutraface Condensed Medium" panose="02000000000000000000" pitchFamily="50" charset="0"/>
              </a:rPr>
              <a:t>Search Events View</a:t>
            </a:r>
            <a:r>
              <a:rPr lang="en-US" sz="1300" dirty="0" smtClean="0">
                <a:solidFill>
                  <a:schemeClr val="accent5"/>
                </a:solidFill>
                <a:latin typeface="Neutraface Condensed Medium" panose="02000000000000000000" pitchFamily="50" charset="0"/>
              </a:rPr>
              <a:t/>
            </a:r>
            <a:br>
              <a:rPr lang="en-US" sz="1300" dirty="0" smtClean="0">
                <a:solidFill>
                  <a:schemeClr val="accent5"/>
                </a:solidFill>
                <a:latin typeface="Neutraface Condensed Medium" panose="02000000000000000000" pitchFamily="50" charset="0"/>
              </a:rPr>
            </a:br>
            <a:r>
              <a:rPr lang="en-US" sz="1300" dirty="0" smtClean="0">
                <a:solidFill>
                  <a:schemeClr val="accent5"/>
                </a:solidFill>
                <a:latin typeface="Neutraface Condensed Medium" panose="02000000000000000000" pitchFamily="50" charset="0"/>
              </a:rPr>
              <a:t/>
            </a:r>
            <a:br>
              <a:rPr lang="en-US" sz="1300" dirty="0" smtClean="0">
                <a:solidFill>
                  <a:schemeClr val="accent5"/>
                </a:solidFill>
                <a:latin typeface="Neutraface Condensed Medium" panose="02000000000000000000" pitchFamily="50" charset="0"/>
              </a:rPr>
            </a:br>
            <a:r>
              <a:rPr lang="en-US" u="sng" dirty="0" smtClean="0">
                <a:solidFill>
                  <a:schemeClr val="accent5"/>
                </a:solidFill>
                <a:latin typeface="Neutraface Condensed Medium" panose="02000000000000000000" pitchFamily="50" charset="0"/>
              </a:rPr>
              <a:t>Events</a:t>
            </a:r>
            <a:r>
              <a:rPr lang="en-US" dirty="0" smtClean="0">
                <a:solidFill>
                  <a:schemeClr val="accent5"/>
                </a:solidFill>
                <a:latin typeface="Neutraface Condensed Medium" panose="02000000000000000000" pitchFamily="50" charset="0"/>
              </a:rPr>
              <a:t>:  activities or events that require registration or an RSVP in advance.</a:t>
            </a:r>
            <a:r>
              <a:rPr lang="en-US" sz="1300" dirty="0" smtClean="0">
                <a:solidFill>
                  <a:schemeClr val="accent5"/>
                </a:solidFill>
                <a:latin typeface="Neutraface Condensed Medium" panose="02000000000000000000" pitchFamily="50" charset="0"/>
              </a:rPr>
              <a:t/>
            </a:r>
            <a:br>
              <a:rPr lang="en-US" sz="1300" dirty="0" smtClean="0">
                <a:solidFill>
                  <a:schemeClr val="accent5"/>
                </a:solidFill>
                <a:latin typeface="Neutraface Condensed Medium" panose="02000000000000000000" pitchFamily="50" charset="0"/>
              </a:rPr>
            </a:br>
            <a:r>
              <a:rPr lang="en-US" sz="1300" dirty="0">
                <a:solidFill>
                  <a:schemeClr val="accent5"/>
                </a:solidFill>
                <a:latin typeface="Neutraface Condensed Medium" panose="02000000000000000000" pitchFamily="50" charset="0"/>
              </a:rPr>
              <a:t/>
            </a:r>
            <a:br>
              <a:rPr lang="en-US" sz="1300" dirty="0">
                <a:solidFill>
                  <a:schemeClr val="accent5"/>
                </a:solidFill>
                <a:latin typeface="Neutraface Condensed Medium" panose="02000000000000000000" pitchFamily="50" charset="0"/>
              </a:rPr>
            </a:br>
            <a:r>
              <a:rPr lang="en-US" u="sng" dirty="0" smtClean="0">
                <a:solidFill>
                  <a:schemeClr val="accent5"/>
                </a:solidFill>
                <a:latin typeface="Neutraface Condensed Medium" panose="02000000000000000000" pitchFamily="50" charset="0"/>
              </a:rPr>
              <a:t>Meetings</a:t>
            </a:r>
            <a:r>
              <a:rPr lang="en-US" dirty="0" smtClean="0">
                <a:solidFill>
                  <a:schemeClr val="accent5"/>
                </a:solidFill>
                <a:latin typeface="Neutraface Condensed Medium" panose="02000000000000000000" pitchFamily="50" charset="0"/>
              </a:rPr>
              <a:t>:  those that do </a:t>
            </a:r>
            <a:br>
              <a:rPr lang="en-US" dirty="0" smtClean="0">
                <a:solidFill>
                  <a:schemeClr val="accent5"/>
                </a:solidFill>
                <a:latin typeface="Neutraface Condensed Medium" panose="02000000000000000000" pitchFamily="50" charset="0"/>
              </a:rPr>
            </a:br>
            <a:r>
              <a:rPr lang="en-US" dirty="0" smtClean="0">
                <a:solidFill>
                  <a:schemeClr val="accent5"/>
                </a:solidFill>
                <a:latin typeface="Neutraface Condensed Medium" panose="02000000000000000000" pitchFamily="50" charset="0"/>
              </a:rPr>
              <a:t>not require advanced registration, such as Roundtable.</a:t>
            </a:r>
            <a:endParaRPr lang="en-US" dirty="0"/>
          </a:p>
        </p:txBody>
      </p:sp>
      <p:pic>
        <p:nvPicPr>
          <p:cNvPr id="6" name="Content Placeholder 5"/>
          <p:cNvPicPr>
            <a:picLocks noGrp="1" noChangeAspect="1"/>
          </p:cNvPicPr>
          <p:nvPr>
            <p:ph idx="1"/>
          </p:nvPr>
        </p:nvPicPr>
        <p:blipFill rotWithShape="1">
          <a:blip r:embed="rId3"/>
          <a:srcRect l="10004" r="11558"/>
          <a:stretch/>
        </p:blipFill>
        <p:spPr>
          <a:xfrm>
            <a:off x="3891517" y="757936"/>
            <a:ext cx="7432158" cy="5329757"/>
          </a:xfrm>
          <a:prstGeom prst="rect">
            <a:avLst/>
          </a:prstGeom>
        </p:spPr>
      </p:pic>
    </p:spTree>
    <p:extLst>
      <p:ext uri="{BB962C8B-B14F-4D97-AF65-F5344CB8AC3E}">
        <p14:creationId xmlns:p14="http://schemas.microsoft.com/office/powerpoint/2010/main" val="41955517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300" dirty="0" smtClean="0">
                <a:solidFill>
                  <a:schemeClr val="accent5"/>
                </a:solidFill>
                <a:latin typeface="Neutraface Condensed Medium" panose="02000000000000000000" pitchFamily="50" charset="0"/>
              </a:rPr>
              <a:t>Are you looking for a specific event?</a:t>
            </a:r>
            <a:r>
              <a:rPr lang="en-US" sz="1200" dirty="0" smtClean="0">
                <a:solidFill>
                  <a:schemeClr val="accent5"/>
                </a:solidFill>
                <a:latin typeface="Neutraface Condensed Medium" panose="02000000000000000000" pitchFamily="50" charset="0"/>
              </a:rPr>
              <a:t/>
            </a:r>
            <a:br>
              <a:rPr lang="en-US" sz="1200" dirty="0" smtClean="0">
                <a:solidFill>
                  <a:schemeClr val="accent5"/>
                </a:solidFill>
                <a:latin typeface="Neutraface Condensed Medium" panose="02000000000000000000" pitchFamily="50" charset="0"/>
              </a:rPr>
            </a:br>
            <a:r>
              <a:rPr lang="en-US" sz="1200" dirty="0" smtClean="0">
                <a:solidFill>
                  <a:schemeClr val="accent5"/>
                </a:solidFill>
                <a:latin typeface="Neutraface Condensed Medium" panose="02000000000000000000" pitchFamily="50" charset="0"/>
              </a:rPr>
              <a:t/>
            </a:r>
            <a:br>
              <a:rPr lang="en-US" sz="1200" dirty="0" smtClean="0">
                <a:solidFill>
                  <a:schemeClr val="accent5"/>
                </a:solidFill>
                <a:latin typeface="Neutraface Condensed Medium" panose="02000000000000000000" pitchFamily="50" charset="0"/>
              </a:rPr>
            </a:br>
            <a:r>
              <a:rPr lang="en-US" sz="3300" dirty="0" smtClean="0">
                <a:solidFill>
                  <a:schemeClr val="accent5"/>
                </a:solidFill>
                <a:latin typeface="Neutraface Condensed Medium" panose="02000000000000000000" pitchFamily="50" charset="0"/>
              </a:rPr>
              <a:t>Want to share all the training options for the year with your unit volunteers?</a:t>
            </a:r>
            <a:r>
              <a:rPr lang="en-US" sz="1200" dirty="0" smtClean="0">
                <a:solidFill>
                  <a:schemeClr val="accent5"/>
                </a:solidFill>
                <a:latin typeface="Neutraface Condensed Medium" panose="02000000000000000000" pitchFamily="50" charset="0"/>
              </a:rPr>
              <a:t/>
            </a:r>
            <a:br>
              <a:rPr lang="en-US" sz="1200" dirty="0" smtClean="0">
                <a:solidFill>
                  <a:schemeClr val="accent5"/>
                </a:solidFill>
                <a:latin typeface="Neutraface Condensed Medium" panose="02000000000000000000" pitchFamily="50" charset="0"/>
              </a:rPr>
            </a:br>
            <a:r>
              <a:rPr lang="en-US" sz="1200" dirty="0">
                <a:solidFill>
                  <a:schemeClr val="accent5"/>
                </a:solidFill>
                <a:latin typeface="Neutraface Condensed Medium" panose="02000000000000000000" pitchFamily="50" charset="0"/>
              </a:rPr>
              <a:t/>
            </a:r>
            <a:br>
              <a:rPr lang="en-US" sz="1200" dirty="0">
                <a:solidFill>
                  <a:schemeClr val="accent5"/>
                </a:solidFill>
                <a:latin typeface="Neutraface Condensed Medium" panose="02000000000000000000" pitchFamily="50" charset="0"/>
              </a:rPr>
            </a:br>
            <a:r>
              <a:rPr lang="en-US" sz="3300" dirty="0" smtClean="0">
                <a:solidFill>
                  <a:schemeClr val="accent5"/>
                </a:solidFill>
                <a:latin typeface="Neutraface Condensed Medium" panose="02000000000000000000" pitchFamily="50" charset="0"/>
              </a:rPr>
              <a:t>Every event &amp; meeting is categorized, so you can search for specific things.</a:t>
            </a:r>
            <a:endParaRPr lang="en-US" sz="3300" dirty="0"/>
          </a:p>
        </p:txBody>
      </p:sp>
      <p:pic>
        <p:nvPicPr>
          <p:cNvPr id="6" name="Content Placeholder 5"/>
          <p:cNvPicPr>
            <a:picLocks noGrp="1" noChangeAspect="1"/>
          </p:cNvPicPr>
          <p:nvPr>
            <p:ph idx="1"/>
          </p:nvPr>
        </p:nvPicPr>
        <p:blipFill rotWithShape="1">
          <a:blip r:embed="rId3"/>
          <a:srcRect l="10452" r="10885"/>
          <a:stretch/>
        </p:blipFill>
        <p:spPr>
          <a:xfrm>
            <a:off x="3912782" y="757936"/>
            <a:ext cx="7453424" cy="5329757"/>
          </a:xfrm>
          <a:prstGeom prst="rect">
            <a:avLst/>
          </a:prstGeom>
        </p:spPr>
      </p:pic>
    </p:spTree>
    <p:extLst>
      <p:ext uri="{BB962C8B-B14F-4D97-AF65-F5344CB8AC3E}">
        <p14:creationId xmlns:p14="http://schemas.microsoft.com/office/powerpoint/2010/main" val="31416408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5"/>
                </a:solidFill>
                <a:latin typeface="Neutraface Condensed Medium" panose="02000000000000000000" pitchFamily="50" charset="0"/>
              </a:rPr>
              <a:t>By hovering over any calendar entry, you can find out the date, time, </a:t>
            </a:r>
            <a:br>
              <a:rPr lang="en-US" dirty="0" smtClean="0">
                <a:solidFill>
                  <a:schemeClr val="accent5"/>
                </a:solidFill>
                <a:latin typeface="Neutraface Condensed Medium" panose="02000000000000000000" pitchFamily="50" charset="0"/>
              </a:rPr>
            </a:br>
            <a:r>
              <a:rPr lang="en-US" dirty="0" smtClean="0">
                <a:solidFill>
                  <a:schemeClr val="accent5"/>
                </a:solidFill>
                <a:latin typeface="Neutraface Condensed Medium" panose="02000000000000000000" pitchFamily="50" charset="0"/>
              </a:rPr>
              <a:t>&amp; location of the event.</a:t>
            </a:r>
            <a:endParaRPr lang="en-US" dirty="0"/>
          </a:p>
        </p:txBody>
      </p:sp>
      <p:pic>
        <p:nvPicPr>
          <p:cNvPr id="7" name="Content Placeholder 6"/>
          <p:cNvPicPr>
            <a:picLocks noGrp="1" noChangeAspect="1"/>
          </p:cNvPicPr>
          <p:nvPr>
            <p:ph idx="1"/>
          </p:nvPr>
        </p:nvPicPr>
        <p:blipFill rotWithShape="1">
          <a:blip r:embed="rId3"/>
          <a:srcRect l="10676" r="11109"/>
          <a:stretch/>
        </p:blipFill>
        <p:spPr>
          <a:xfrm>
            <a:off x="3934047" y="757936"/>
            <a:ext cx="7410893" cy="5329757"/>
          </a:xfrm>
          <a:prstGeom prst="rect">
            <a:avLst/>
          </a:prstGeom>
        </p:spPr>
      </p:pic>
    </p:spTree>
    <p:extLst>
      <p:ext uri="{BB962C8B-B14F-4D97-AF65-F5344CB8AC3E}">
        <p14:creationId xmlns:p14="http://schemas.microsoft.com/office/powerpoint/2010/main" val="948072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solidFill>
                <a:latin typeface="Neutraface Condensed Medium" panose="02000000000000000000" pitchFamily="50" charset="0"/>
              </a:rPr>
              <a:t>By clicking on a </a:t>
            </a:r>
            <a:r>
              <a:rPr lang="en-US" u="sng" dirty="0" smtClean="0">
                <a:solidFill>
                  <a:schemeClr val="accent5"/>
                </a:solidFill>
                <a:latin typeface="Neutraface Condensed Medium" panose="02000000000000000000" pitchFamily="50" charset="0"/>
              </a:rPr>
              <a:t>meeting</a:t>
            </a:r>
            <a:r>
              <a:rPr lang="en-US" dirty="0" smtClean="0">
                <a:solidFill>
                  <a:schemeClr val="accent5"/>
                </a:solidFill>
                <a:latin typeface="Neutraface Condensed Medium" panose="02000000000000000000" pitchFamily="50" charset="0"/>
              </a:rPr>
              <a:t>, a box will pop up with a bit more information.</a:t>
            </a:r>
            <a:endParaRPr lang="en-US" dirty="0"/>
          </a:p>
        </p:txBody>
      </p:sp>
      <p:pic>
        <p:nvPicPr>
          <p:cNvPr id="6" name="Content Placeholder 5"/>
          <p:cNvPicPr>
            <a:picLocks noGrp="1" noChangeAspect="1"/>
          </p:cNvPicPr>
          <p:nvPr>
            <p:ph idx="1"/>
          </p:nvPr>
        </p:nvPicPr>
        <p:blipFill rotWithShape="1">
          <a:blip r:embed="rId3"/>
          <a:srcRect l="9913" r="11697"/>
          <a:stretch/>
        </p:blipFill>
        <p:spPr>
          <a:xfrm>
            <a:off x="3944679" y="759265"/>
            <a:ext cx="7410894" cy="5317795"/>
          </a:xfrm>
          <a:prstGeom prst="rect">
            <a:avLst/>
          </a:prstGeom>
        </p:spPr>
      </p:pic>
    </p:spTree>
    <p:extLst>
      <p:ext uri="{BB962C8B-B14F-4D97-AF65-F5344CB8AC3E}">
        <p14:creationId xmlns:p14="http://schemas.microsoft.com/office/powerpoint/2010/main" val="32932422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152" r="4102" b="7834"/>
          <a:stretch/>
        </p:blipFill>
        <p:spPr>
          <a:xfrm>
            <a:off x="-160421" y="1"/>
            <a:ext cx="12512842" cy="6994357"/>
          </a:xfrm>
          <a:prstGeom prst="rect">
            <a:avLst/>
          </a:prstGeom>
        </p:spPr>
      </p:pic>
    </p:spTree>
    <p:extLst>
      <p:ext uri="{BB962C8B-B14F-4D97-AF65-F5344CB8AC3E}">
        <p14:creationId xmlns:p14="http://schemas.microsoft.com/office/powerpoint/2010/main" val="24797262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solidFill>
                <a:latin typeface="Neutraface Condensed Medium" panose="02000000000000000000" pitchFamily="50" charset="0"/>
              </a:rPr>
              <a:t>Every event that is open for registration will have </a:t>
            </a:r>
            <a:br>
              <a:rPr lang="en-US" dirty="0" smtClean="0">
                <a:solidFill>
                  <a:schemeClr val="accent5"/>
                </a:solidFill>
                <a:latin typeface="Neutraface Condensed Medium" panose="02000000000000000000" pitchFamily="50" charset="0"/>
              </a:rPr>
            </a:br>
            <a:r>
              <a:rPr lang="en-US" dirty="0" smtClean="0">
                <a:solidFill>
                  <a:schemeClr val="accent5"/>
                </a:solidFill>
                <a:latin typeface="Neutraface Condensed Medium" panose="02000000000000000000" pitchFamily="50" charset="0"/>
              </a:rPr>
              <a:t>a page like this.</a:t>
            </a:r>
            <a:br>
              <a:rPr lang="en-US" dirty="0" smtClean="0">
                <a:solidFill>
                  <a:schemeClr val="accent5"/>
                </a:solidFill>
                <a:latin typeface="Neutraface Condensed Medium" panose="02000000000000000000" pitchFamily="50" charset="0"/>
              </a:rPr>
            </a:br>
            <a:r>
              <a:rPr lang="en-US" dirty="0">
                <a:solidFill>
                  <a:schemeClr val="accent5"/>
                </a:solidFill>
                <a:latin typeface="Neutraface Condensed Medium" panose="02000000000000000000" pitchFamily="50" charset="0"/>
              </a:rPr>
              <a:t/>
            </a:r>
            <a:br>
              <a:rPr lang="en-US" dirty="0">
                <a:solidFill>
                  <a:schemeClr val="accent5"/>
                </a:solidFill>
                <a:latin typeface="Neutraface Condensed Medium" panose="02000000000000000000" pitchFamily="50" charset="0"/>
              </a:rPr>
            </a:br>
            <a:r>
              <a:rPr lang="en-US" dirty="0" smtClean="0">
                <a:solidFill>
                  <a:schemeClr val="accent5"/>
                </a:solidFill>
                <a:latin typeface="Neutraface Condensed Medium" panose="02000000000000000000" pitchFamily="50" charset="0"/>
              </a:rPr>
              <a:t>Looks nice, doesn’t it?</a:t>
            </a:r>
            <a:endParaRPr lang="en-US" dirty="0"/>
          </a:p>
        </p:txBody>
      </p:sp>
      <p:pic>
        <p:nvPicPr>
          <p:cNvPr id="8" name="Content Placeholder 7"/>
          <p:cNvPicPr>
            <a:picLocks noGrp="1" noChangeAspect="1"/>
          </p:cNvPicPr>
          <p:nvPr>
            <p:ph idx="1"/>
          </p:nvPr>
        </p:nvPicPr>
        <p:blipFill rotWithShape="1">
          <a:blip r:embed="rId3"/>
          <a:srcRect l="9116" r="11201"/>
          <a:stretch/>
        </p:blipFill>
        <p:spPr>
          <a:xfrm>
            <a:off x="3857624" y="752475"/>
            <a:ext cx="7562851" cy="5338762"/>
          </a:xfrm>
          <a:prstGeom prst="rect">
            <a:avLst/>
          </a:prstGeom>
        </p:spPr>
      </p:pic>
    </p:spTree>
    <p:extLst>
      <p:ext uri="{BB962C8B-B14F-4D97-AF65-F5344CB8AC3E}">
        <p14:creationId xmlns:p14="http://schemas.microsoft.com/office/powerpoint/2010/main" val="1796342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5"/>
                </a:solidFill>
                <a:latin typeface="Neutraface Condensed Medium" panose="02000000000000000000" pitchFamily="50" charset="0"/>
              </a:rPr>
              <a:t>If I do not have all the information I need to open registration for an event, this is what will appear.</a:t>
            </a:r>
            <a:r>
              <a:rPr lang="en-US" sz="1300" dirty="0" smtClean="0">
                <a:solidFill>
                  <a:schemeClr val="accent5"/>
                </a:solidFill>
                <a:latin typeface="Neutraface Condensed Medium" panose="02000000000000000000" pitchFamily="50" charset="0"/>
              </a:rPr>
              <a:t/>
            </a:r>
            <a:br>
              <a:rPr lang="en-US" sz="1300" dirty="0" smtClean="0">
                <a:solidFill>
                  <a:schemeClr val="accent5"/>
                </a:solidFill>
                <a:latin typeface="Neutraface Condensed Medium" panose="02000000000000000000" pitchFamily="50" charset="0"/>
              </a:rPr>
            </a:br>
            <a:r>
              <a:rPr lang="en-US" sz="1300" dirty="0">
                <a:solidFill>
                  <a:schemeClr val="accent5"/>
                </a:solidFill>
                <a:latin typeface="Neutraface Condensed Medium" panose="02000000000000000000" pitchFamily="50" charset="0"/>
              </a:rPr>
              <a:t/>
            </a:r>
            <a:br>
              <a:rPr lang="en-US" sz="1300" dirty="0">
                <a:solidFill>
                  <a:schemeClr val="accent5"/>
                </a:solidFill>
                <a:latin typeface="Neutraface Condensed Medium" panose="02000000000000000000" pitchFamily="50" charset="0"/>
              </a:rPr>
            </a:br>
            <a:r>
              <a:rPr lang="en-US" dirty="0" smtClean="0">
                <a:solidFill>
                  <a:schemeClr val="accent5"/>
                </a:solidFill>
                <a:latin typeface="Neutraface Condensed Medium" panose="02000000000000000000" pitchFamily="50" charset="0"/>
              </a:rPr>
              <a:t>Save the Date = Someone needs to talk to </a:t>
            </a:r>
            <a:r>
              <a:rPr lang="en-US" dirty="0" smtClean="0">
                <a:solidFill>
                  <a:schemeClr val="accent5"/>
                </a:solidFill>
                <a:latin typeface="Neutraface Condensed Medium" panose="02000000000000000000" pitchFamily="50" charset="0"/>
              </a:rPr>
              <a:t>Melissa when </a:t>
            </a:r>
            <a:r>
              <a:rPr lang="en-US" dirty="0" smtClean="0">
                <a:solidFill>
                  <a:schemeClr val="accent5"/>
                </a:solidFill>
                <a:latin typeface="Neutraface Condensed Medium" panose="02000000000000000000" pitchFamily="50" charset="0"/>
              </a:rPr>
              <a:t>these details are finalized!</a:t>
            </a:r>
            <a:r>
              <a:rPr lang="en-US" sz="1300" dirty="0" smtClean="0">
                <a:solidFill>
                  <a:schemeClr val="accent5"/>
                </a:solidFill>
                <a:latin typeface="Neutraface Condensed Medium" panose="02000000000000000000" pitchFamily="50" charset="0"/>
              </a:rPr>
              <a:t/>
            </a:r>
            <a:br>
              <a:rPr lang="en-US" sz="1300" dirty="0" smtClean="0">
                <a:solidFill>
                  <a:schemeClr val="accent5"/>
                </a:solidFill>
                <a:latin typeface="Neutraface Condensed Medium" panose="02000000000000000000" pitchFamily="50" charset="0"/>
              </a:rPr>
            </a:br>
            <a:r>
              <a:rPr lang="en-US" sz="1300" dirty="0">
                <a:solidFill>
                  <a:schemeClr val="accent5"/>
                </a:solidFill>
                <a:latin typeface="Neutraface Condensed Medium" panose="02000000000000000000" pitchFamily="50" charset="0"/>
              </a:rPr>
              <a:t/>
            </a:r>
            <a:br>
              <a:rPr lang="en-US" sz="1300" dirty="0">
                <a:solidFill>
                  <a:schemeClr val="accent5"/>
                </a:solidFill>
                <a:latin typeface="Neutraface Condensed Medium" panose="02000000000000000000" pitchFamily="50" charset="0"/>
              </a:rPr>
            </a:br>
            <a:r>
              <a:rPr lang="en-US" dirty="0" smtClean="0">
                <a:solidFill>
                  <a:schemeClr val="accent5"/>
                </a:solidFill>
                <a:latin typeface="Neutraface Condensed Medium" panose="02000000000000000000" pitchFamily="50" charset="0"/>
              </a:rPr>
              <a:t>We are </a:t>
            </a:r>
            <a:r>
              <a:rPr lang="en-US" u="sng" dirty="0" smtClean="0">
                <a:solidFill>
                  <a:schemeClr val="accent5"/>
                </a:solidFill>
                <a:latin typeface="Neutraface Condensed Medium" panose="02000000000000000000" pitchFamily="50" charset="0"/>
              </a:rPr>
              <a:t>NOT</a:t>
            </a:r>
            <a:r>
              <a:rPr lang="en-US" dirty="0" smtClean="0">
                <a:solidFill>
                  <a:schemeClr val="accent5"/>
                </a:solidFill>
                <a:latin typeface="Neutraface Condensed Medium" panose="02000000000000000000" pitchFamily="50" charset="0"/>
              </a:rPr>
              <a:t> producing a printed calendar this year!</a:t>
            </a:r>
            <a:endParaRPr lang="en-US" dirty="0"/>
          </a:p>
        </p:txBody>
      </p:sp>
      <p:pic>
        <p:nvPicPr>
          <p:cNvPr id="7" name="Content Placeholder 6"/>
          <p:cNvPicPr>
            <a:picLocks noGrp="1" noChangeAspect="1"/>
          </p:cNvPicPr>
          <p:nvPr>
            <p:ph idx="1"/>
          </p:nvPr>
        </p:nvPicPr>
        <p:blipFill rotWithShape="1">
          <a:blip r:embed="rId3"/>
          <a:srcRect l="9441" r="10968"/>
          <a:stretch/>
        </p:blipFill>
        <p:spPr>
          <a:xfrm>
            <a:off x="3876675" y="766465"/>
            <a:ext cx="7534275" cy="5324772"/>
          </a:xfrm>
          <a:prstGeom prst="rect">
            <a:avLst/>
          </a:prstGeom>
        </p:spPr>
      </p:pic>
    </p:spTree>
    <p:extLst>
      <p:ext uri="{BB962C8B-B14F-4D97-AF65-F5344CB8AC3E}">
        <p14:creationId xmlns:p14="http://schemas.microsoft.com/office/powerpoint/2010/main" val="1271251505"/>
      </p:ext>
    </p:extLst>
  </p:cSld>
  <p:clrMapOvr>
    <a:masterClrMapping/>
  </p:clrMapOvr>
  <p:timing>
    <p:tnLst>
      <p:par>
        <p:cTn id="1" dur="indefinite" restart="never" nodeType="tmRoot"/>
      </p:par>
    </p:tnLst>
  </p:timing>
</p:sld>
</file>

<file path=ppt/theme/theme1.xml><?xml version="1.0" encoding="utf-8"?>
<a:theme xmlns:a="http://schemas.openxmlformats.org/drawingml/2006/main" name="Fra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TC103457475[[fn=Frame]]</Template>
  <TotalTime>1061</TotalTime>
  <Words>1808</Words>
  <Application>Microsoft Office PowerPoint</Application>
  <PresentationFormat>Widescreen</PresentationFormat>
  <Paragraphs>92</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Calibri</vt:lpstr>
      <vt:lpstr>Corbel</vt:lpstr>
      <vt:lpstr>Neutraface Condensed Medium</vt:lpstr>
      <vt:lpstr>Wingdings 2</vt:lpstr>
      <vt:lpstr>Frame</vt:lpstr>
      <vt:lpstr>We have a new Council Calendar at Scoutsiowa.org!</vt:lpstr>
      <vt:lpstr>And it’s not just a basic calendar, there are a lot of new features!  First, the calendar can be viewed in a few different ways.  - Month view - List view - Search events</vt:lpstr>
      <vt:lpstr>Search Events View  Events:  activities or events that require registration or an RSVP in advance.  Meetings:  those that do  not require advanced registration, such as Roundtable.</vt:lpstr>
      <vt:lpstr>Are you looking for a specific event?  Want to share all the training options for the year with your unit volunteers?  Every event &amp; meeting is categorized, so you can search for specific things.</vt:lpstr>
      <vt:lpstr>By hovering over any calendar entry, you can find out the date, time,  &amp; location of the event.</vt:lpstr>
      <vt:lpstr>By clicking on a meeting, a box will pop up with a bit more information.</vt:lpstr>
      <vt:lpstr>PowerPoint Presentation</vt:lpstr>
      <vt:lpstr>Every event that is open for registration will have  a page like this.  Looks nice, doesn’t it?</vt:lpstr>
      <vt:lpstr>If I do not have all the information I need to open registration for an event, this is what will appear.  Save the Date = Someone needs to talk to Melissa when these details are finalized!  We are NOT producing a printed calendar this year!</vt:lpstr>
      <vt:lpstr>Let’s register for this event.  It’s easy!</vt:lpstr>
      <vt:lpstr>It is programmed to help you along, and catch any mistakes.</vt:lpstr>
      <vt:lpstr>Every registration you begin will ask for a main contact person.  You can also finish an existing registration, or add another Scout to your registration if attending as a group.</vt:lpstr>
      <vt:lpstr>- The Council will always default to the NEIC.  - Pick your unit type.  - Then a new drop down will appear based on that choice, and you can select your unit.  - Click Continue.</vt:lpstr>
      <vt:lpstr>STEP 1:  On the next screen it will ask you to provide the required information for the person actually registering for the event.</vt:lpstr>
      <vt:lpstr>STEP 2:  The Summary Page.  Review any and all registrants you entered, see your total cost.</vt:lpstr>
      <vt:lpstr>STEP 3:  Check out.    This event didn’t cost anything, but this is where you would enter in your credit card information.  Then you MUST click “Book Registration” to submit.</vt:lpstr>
      <vt:lpstr>Success!   This is the screen you want to see at the end.    See, that was easy! </vt:lpstr>
      <vt:lpstr>Within minutes, you will receive a confirmation  e-mail.  </vt:lpstr>
      <vt:lpstr>If for some reason you do not complete your registration within an hour of starting, you will get a notification e-mail.</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have a new Council Calendar!</dc:title>
  <dc:creator>Laura Cornelis</dc:creator>
  <cp:lastModifiedBy>Melissa Neuhaus</cp:lastModifiedBy>
  <cp:revision>36</cp:revision>
  <dcterms:created xsi:type="dcterms:W3CDTF">2014-08-01T16:27:03Z</dcterms:created>
  <dcterms:modified xsi:type="dcterms:W3CDTF">2015-10-21T19:32:12Z</dcterms:modified>
</cp:coreProperties>
</file>